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8" r:id="rId3"/>
    <p:sldId id="362" r:id="rId5"/>
    <p:sldId id="402" r:id="rId6"/>
    <p:sldId id="258" r:id="rId7"/>
    <p:sldId id="449" r:id="rId8"/>
    <p:sldId id="403" r:id="rId9"/>
    <p:sldId id="450" r:id="rId10"/>
    <p:sldId id="452" r:id="rId11"/>
    <p:sldId id="523" r:id="rId12"/>
    <p:sldId id="453" r:id="rId13"/>
    <p:sldId id="454" r:id="rId14"/>
    <p:sldId id="455" r:id="rId15"/>
    <p:sldId id="456" r:id="rId16"/>
    <p:sldId id="457" r:id="rId17"/>
    <p:sldId id="458" r:id="rId18"/>
    <p:sldId id="459" r:id="rId19"/>
    <p:sldId id="460" r:id="rId20"/>
    <p:sldId id="524" r:id="rId21"/>
    <p:sldId id="525" r:id="rId22"/>
    <p:sldId id="484" r:id="rId23"/>
    <p:sldId id="526" r:id="rId24"/>
    <p:sldId id="527" r:id="rId25"/>
    <p:sldId id="530" r:id="rId26"/>
    <p:sldId id="531" r:id="rId27"/>
    <p:sldId id="532" r:id="rId28"/>
    <p:sldId id="533" r:id="rId29"/>
    <p:sldId id="485" r:id="rId30"/>
    <p:sldId id="486" r:id="rId31"/>
    <p:sldId id="487" r:id="rId32"/>
    <p:sldId id="517" r:id="rId33"/>
    <p:sldId id="511" r:id="rId34"/>
    <p:sldId id="512" r:id="rId35"/>
    <p:sldId id="513" r:id="rId36"/>
    <p:sldId id="515" r:id="rId37"/>
    <p:sldId id="518"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6FE"/>
    <a:srgbClr val="141132"/>
    <a:srgbClr val="273C62"/>
    <a:srgbClr val="BDBDC7"/>
    <a:srgbClr val="151134"/>
    <a:srgbClr val="304682"/>
    <a:srgbClr val="F27224"/>
    <a:srgbClr val="5A99D3"/>
    <a:srgbClr val="273C61"/>
    <a:srgbClr val="273D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95ABB-C70C-425C-89B6-974CA7A1BF5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D7E30-1357-4D75-ACA3-67E60E9E4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3B68E5-EFBF-482F-9AC2-4332C0FB963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D7E30-1357-4D75-ACA3-67E60E9E4E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D7E30-1357-4D75-ACA3-67E60E9E4E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atin typeface="微软雅黑" panose="020B0503020204020204" pitchFamily="34" charset="-122"/>
                <a:ea typeface="微软雅黑" panose="020B0503020204020204" pitchFamily="34" charset="-122"/>
              </a:defRPr>
            </a:lvl1pPr>
            <a:lvl2pP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C1C155D-C22B-4FC8-AC2A-D69BDA479ED8}"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0CC8E8EB-8C98-4F72-ACCB-0B77252119EC}"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3.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207770" y="2606040"/>
            <a:ext cx="9963150" cy="10160"/>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2" name="图片 20" descr="logo"/>
          <p:cNvPicPr>
            <a:picLocks noChangeAspect="1"/>
          </p:cNvPicPr>
          <p:nvPr/>
        </p:nvPicPr>
        <p:blipFill>
          <a:blip r:embed="rId1"/>
          <a:srcRect r="44066"/>
          <a:stretch>
            <a:fillRect/>
          </a:stretch>
        </p:blipFill>
        <p:spPr>
          <a:xfrm>
            <a:off x="4090035" y="5689600"/>
            <a:ext cx="4011930" cy="878840"/>
          </a:xfrm>
          <a:prstGeom prst="rect">
            <a:avLst/>
          </a:prstGeom>
          <a:noFill/>
          <a:ln w="9525">
            <a:noFill/>
          </a:ln>
        </p:spPr>
      </p:pic>
      <p:sp>
        <p:nvSpPr>
          <p:cNvPr id="3" name="标题 3"/>
          <p:cNvSpPr>
            <a:spLocks noGrp="1"/>
          </p:cNvSpPr>
          <p:nvPr/>
        </p:nvSpPr>
        <p:spPr>
          <a:xfrm>
            <a:off x="986790" y="1689100"/>
            <a:ext cx="10405110" cy="1843405"/>
          </a:xfrm>
          <a:prstGeom prst="rect">
            <a:avLst/>
          </a:prstGeom>
        </p:spPr>
        <p:txBody>
          <a:bodyPr>
            <a:no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r>
              <a:rPr lang="zh-CN" altLang="en-US" sz="4800" b="1" spc="700" dirty="0">
                <a:ln>
                  <a:solidFill>
                    <a:srgbClr val="1B65A6"/>
                  </a:solidFill>
                </a:ln>
                <a:solidFill>
                  <a:srgbClr val="F4AA1C"/>
                </a:solid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图书馆火灾逃生模拟系统</a:t>
            </a:r>
            <a:endParaRPr lang="zh-CN" altLang="en-US" sz="4800" b="1" spc="700" dirty="0">
              <a:ln>
                <a:solidFill>
                  <a:srgbClr val="1B65A6"/>
                </a:solidFill>
              </a:ln>
              <a:solidFill>
                <a:srgbClr val="F4AA1C"/>
              </a:solid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3171825" y="3014345"/>
            <a:ext cx="6035675" cy="1568450"/>
          </a:xfrm>
          <a:prstGeom prst="rect">
            <a:avLst/>
          </a:prstGeom>
          <a:noFill/>
        </p:spPr>
        <p:txBody>
          <a:bodyPr wrap="square" rtlCol="0">
            <a:spAutoFit/>
          </a:bodyPr>
          <a:lstStyle/>
          <a:p>
            <a:pPr algn="ctr"/>
            <a:r>
              <a:rPr lang="zh-CN" altLang="en-US" sz="2400">
                <a:ln>
                  <a:solidFill>
                    <a:schemeClr val="bg1"/>
                  </a:solidFill>
                </a:ln>
                <a:solidFill>
                  <a:schemeClr val="bg1"/>
                </a:solidFill>
                <a:latin typeface="楷体" panose="02010609060101010101" charset="-122"/>
                <a:ea typeface="楷体" panose="02010609060101010101" charset="-122"/>
              </a:rPr>
              <a:t>项目负责人：乔元成</a:t>
            </a:r>
            <a:endParaRPr lang="zh-CN" altLang="en-US" sz="2400">
              <a:ln>
                <a:solidFill>
                  <a:schemeClr val="bg1"/>
                </a:solidFill>
              </a:ln>
              <a:solidFill>
                <a:schemeClr val="bg1"/>
              </a:solidFill>
              <a:latin typeface="楷体" panose="02010609060101010101" charset="-122"/>
              <a:ea typeface="楷体" panose="02010609060101010101" charset="-122"/>
            </a:endParaRPr>
          </a:p>
          <a:p>
            <a:pPr algn="ctr"/>
            <a:r>
              <a:rPr lang="zh-CN" altLang="en-US" sz="2400">
                <a:ln>
                  <a:solidFill>
                    <a:schemeClr val="bg1"/>
                  </a:solidFill>
                </a:ln>
                <a:solidFill>
                  <a:schemeClr val="bg1"/>
                </a:solidFill>
                <a:latin typeface="楷体" panose="02010609060101010101" charset="-122"/>
                <a:ea typeface="楷体" panose="02010609060101010101" charset="-122"/>
              </a:rPr>
              <a:t>成员：乔元成、秦博</a:t>
            </a:r>
            <a:endParaRPr lang="zh-CN" altLang="en-US" sz="2400">
              <a:ln>
                <a:solidFill>
                  <a:schemeClr val="bg1"/>
                </a:solidFill>
              </a:ln>
              <a:solidFill>
                <a:schemeClr val="bg1"/>
              </a:solidFill>
              <a:latin typeface="楷体" panose="02010609060101010101" charset="-122"/>
              <a:ea typeface="楷体" panose="02010609060101010101" charset="-122"/>
            </a:endParaRPr>
          </a:p>
          <a:p>
            <a:pPr algn="ctr"/>
            <a:endParaRPr lang="zh-CN" altLang="en-US" sz="2400">
              <a:ln>
                <a:solidFill>
                  <a:schemeClr val="bg1"/>
                </a:solidFill>
              </a:ln>
              <a:solidFill>
                <a:schemeClr val="bg1"/>
              </a:solidFill>
              <a:latin typeface="楷体" panose="02010609060101010101" charset="-122"/>
              <a:ea typeface="楷体" panose="02010609060101010101" charset="-122"/>
            </a:endParaRPr>
          </a:p>
          <a:p>
            <a:pPr algn="ctr"/>
            <a:r>
              <a:rPr lang="zh-CN" altLang="en-US" sz="2400">
                <a:ln>
                  <a:solidFill>
                    <a:schemeClr val="bg1"/>
                  </a:solidFill>
                </a:ln>
                <a:solidFill>
                  <a:schemeClr val="bg1"/>
                </a:solidFill>
                <a:latin typeface="楷体" panose="02010609060101010101" charset="-122"/>
                <a:ea typeface="楷体" panose="02010609060101010101" charset="-122"/>
              </a:rPr>
              <a:t>指导教师：刘佳</a:t>
            </a:r>
            <a:endParaRPr lang="zh-CN" altLang="en-US" sz="2400">
              <a:ln>
                <a:solidFill>
                  <a:schemeClr val="bg1"/>
                </a:solidFill>
              </a:ln>
              <a:solidFill>
                <a:schemeClr val="bg1"/>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1000">
        <p:random/>
      </p:transition>
    </mc:Choice>
    <mc:Fallback>
      <p:transition spd="slow" advTm="1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已经实现的功能</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0" name="文本框 9"/>
          <p:cNvSpPr txBox="1"/>
          <p:nvPr/>
        </p:nvSpPr>
        <p:spPr>
          <a:xfrm>
            <a:off x="558165" y="1080770"/>
            <a:ext cx="5556885" cy="368300"/>
          </a:xfrm>
          <a:prstGeom prst="rect">
            <a:avLst/>
          </a:prstGeom>
          <a:noFill/>
        </p:spPr>
        <p:txBody>
          <a:bodyPr wrap="square" rtlCol="0">
            <a:spAutoFit/>
          </a:bodyPr>
          <a:lstStyle/>
          <a:p>
            <a:r>
              <a:rPr lang="en-US" dirty="0">
                <a:solidFill>
                  <a:schemeClr val="bg1"/>
                </a:solidFill>
                <a:latin typeface="楷体" panose="02010609060101010101" charset="-122"/>
                <a:ea typeface="楷体" panose="02010609060101010101" charset="-122"/>
                <a:sym typeface="+mn-ea"/>
              </a:rPr>
              <a:t>3.</a:t>
            </a:r>
            <a:r>
              <a:rPr dirty="0">
                <a:solidFill>
                  <a:schemeClr val="bg1"/>
                </a:solidFill>
                <a:latin typeface="楷体" panose="02010609060101010101" charset="-122"/>
                <a:ea typeface="楷体" panose="02010609060101010101" charset="-122"/>
                <a:sym typeface="+mn-ea"/>
              </a:rPr>
              <a:t>主角视角和场景透视视角的切换</a:t>
            </a:r>
            <a:endParaRPr dirty="0">
              <a:solidFill>
                <a:schemeClr val="bg1"/>
              </a:solidFill>
              <a:latin typeface="楷体" panose="02010609060101010101" charset="-122"/>
              <a:ea typeface="楷体" panose="02010609060101010101" charset="-122"/>
              <a:sym typeface="+mn-ea"/>
            </a:endParaRPr>
          </a:p>
        </p:txBody>
      </p:sp>
      <p:pic>
        <p:nvPicPr>
          <p:cNvPr id="3" name="图片 2"/>
          <p:cNvPicPr>
            <a:picLocks noChangeAspect="1"/>
          </p:cNvPicPr>
          <p:nvPr/>
        </p:nvPicPr>
        <p:blipFill>
          <a:blip r:embed="rId1"/>
          <a:stretch>
            <a:fillRect/>
          </a:stretch>
        </p:blipFill>
        <p:spPr>
          <a:xfrm>
            <a:off x="558165" y="1448435"/>
            <a:ext cx="9481185" cy="5335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已经实现的功能</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0" name="文本框 9"/>
          <p:cNvSpPr txBox="1"/>
          <p:nvPr/>
        </p:nvSpPr>
        <p:spPr>
          <a:xfrm>
            <a:off x="558165" y="1080770"/>
            <a:ext cx="5556885" cy="368300"/>
          </a:xfrm>
          <a:prstGeom prst="rect">
            <a:avLst/>
          </a:prstGeom>
          <a:noFill/>
        </p:spPr>
        <p:txBody>
          <a:bodyPr wrap="square" rtlCol="0">
            <a:spAutoFit/>
          </a:bodyPr>
          <a:lstStyle/>
          <a:p>
            <a:r>
              <a:rPr lang="en-US" dirty="0">
                <a:solidFill>
                  <a:schemeClr val="bg1"/>
                </a:solidFill>
                <a:latin typeface="楷体" panose="02010609060101010101" charset="-122"/>
                <a:ea typeface="楷体" panose="02010609060101010101" charset="-122"/>
                <a:sym typeface="+mn-ea"/>
              </a:rPr>
              <a:t>3.</a:t>
            </a:r>
            <a:r>
              <a:rPr dirty="0">
                <a:solidFill>
                  <a:schemeClr val="bg1"/>
                </a:solidFill>
                <a:latin typeface="楷体" panose="02010609060101010101" charset="-122"/>
                <a:ea typeface="楷体" panose="02010609060101010101" charset="-122"/>
                <a:sym typeface="+mn-ea"/>
              </a:rPr>
              <a:t>主角视角和场景透视视角的切换</a:t>
            </a:r>
            <a:endParaRPr dirty="0">
              <a:solidFill>
                <a:schemeClr val="bg1"/>
              </a:solidFill>
              <a:latin typeface="楷体" panose="02010609060101010101" charset="-122"/>
              <a:ea typeface="楷体" panose="02010609060101010101"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558165" y="1449705"/>
            <a:ext cx="9432925" cy="53066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已经实现的功能</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0" name="文本框 9"/>
          <p:cNvSpPr txBox="1"/>
          <p:nvPr/>
        </p:nvSpPr>
        <p:spPr>
          <a:xfrm>
            <a:off x="558165" y="1080770"/>
            <a:ext cx="5556885" cy="368300"/>
          </a:xfrm>
          <a:prstGeom prst="rect">
            <a:avLst/>
          </a:prstGeom>
          <a:noFill/>
        </p:spPr>
        <p:txBody>
          <a:bodyPr wrap="square" rtlCol="0">
            <a:spAutoFit/>
          </a:bodyPr>
          <a:lstStyle/>
          <a:p>
            <a:r>
              <a:rPr dirty="0">
                <a:solidFill>
                  <a:schemeClr val="bg1"/>
                </a:solidFill>
                <a:latin typeface="楷体" panose="02010609060101010101" charset="-122"/>
                <a:ea typeface="楷体" panose="02010609060101010101" charset="-122"/>
                <a:sym typeface="+mn-ea"/>
              </a:rPr>
              <a:t>4.角色在图书馆内和相关的物品进行交互</a:t>
            </a:r>
            <a:endParaRPr dirty="0">
              <a:solidFill>
                <a:schemeClr val="bg1"/>
              </a:solidFill>
              <a:latin typeface="楷体" panose="02010609060101010101" charset="-122"/>
              <a:ea typeface="楷体" panose="02010609060101010101" charset="-122"/>
              <a:sym typeface="+mn-ea"/>
            </a:endParaRPr>
          </a:p>
        </p:txBody>
      </p:sp>
      <p:pic>
        <p:nvPicPr>
          <p:cNvPr id="2" name="图片 1"/>
          <p:cNvPicPr>
            <a:picLocks noChangeAspect="1"/>
          </p:cNvPicPr>
          <p:nvPr/>
        </p:nvPicPr>
        <p:blipFill>
          <a:blip r:embed="rId1"/>
          <a:stretch>
            <a:fillRect/>
          </a:stretch>
        </p:blipFill>
        <p:spPr>
          <a:xfrm>
            <a:off x="558165" y="1451610"/>
            <a:ext cx="9432290" cy="5306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已经实现的功能</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0" name="文本框 9"/>
          <p:cNvSpPr txBox="1"/>
          <p:nvPr/>
        </p:nvSpPr>
        <p:spPr>
          <a:xfrm>
            <a:off x="558165" y="1080770"/>
            <a:ext cx="5556885" cy="368300"/>
          </a:xfrm>
          <a:prstGeom prst="rect">
            <a:avLst/>
          </a:prstGeom>
          <a:noFill/>
        </p:spPr>
        <p:txBody>
          <a:bodyPr wrap="square" rtlCol="0">
            <a:spAutoFit/>
          </a:bodyPr>
          <a:lstStyle/>
          <a:p>
            <a:r>
              <a:rPr dirty="0">
                <a:solidFill>
                  <a:schemeClr val="bg1"/>
                </a:solidFill>
                <a:latin typeface="楷体" panose="02010609060101010101" charset="-122"/>
                <a:ea typeface="楷体" panose="02010609060101010101" charset="-122"/>
                <a:sym typeface="+mn-ea"/>
              </a:rPr>
              <a:t>5.灭火器的使用、火焰对灭火器的相应效果</a:t>
            </a:r>
            <a:endParaRPr dirty="0">
              <a:solidFill>
                <a:schemeClr val="bg1"/>
              </a:solidFill>
              <a:latin typeface="楷体" panose="02010609060101010101" charset="-122"/>
              <a:ea typeface="楷体" panose="02010609060101010101" charset="-122"/>
              <a:sym typeface="+mn-ea"/>
            </a:endParaRPr>
          </a:p>
        </p:txBody>
      </p:sp>
      <p:pic>
        <p:nvPicPr>
          <p:cNvPr id="3" name="图片 2"/>
          <p:cNvPicPr>
            <a:picLocks noChangeAspect="1"/>
          </p:cNvPicPr>
          <p:nvPr/>
        </p:nvPicPr>
        <p:blipFill>
          <a:blip r:embed="rId1"/>
          <a:stretch>
            <a:fillRect/>
          </a:stretch>
        </p:blipFill>
        <p:spPr>
          <a:xfrm>
            <a:off x="558165" y="1449705"/>
            <a:ext cx="9448165" cy="5315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已经实现的功能</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0" name="文本框 9"/>
          <p:cNvSpPr txBox="1"/>
          <p:nvPr/>
        </p:nvSpPr>
        <p:spPr>
          <a:xfrm>
            <a:off x="558165" y="1080770"/>
            <a:ext cx="5556885" cy="368300"/>
          </a:xfrm>
          <a:prstGeom prst="rect">
            <a:avLst/>
          </a:prstGeom>
          <a:noFill/>
        </p:spPr>
        <p:txBody>
          <a:bodyPr wrap="square" rtlCol="0">
            <a:spAutoFit/>
          </a:bodyPr>
          <a:lstStyle/>
          <a:p>
            <a:r>
              <a:rPr dirty="0">
                <a:solidFill>
                  <a:schemeClr val="bg1"/>
                </a:solidFill>
                <a:latin typeface="楷体" panose="02010609060101010101" charset="-122"/>
                <a:ea typeface="楷体" panose="02010609060101010101" charset="-122"/>
                <a:sym typeface="+mn-ea"/>
              </a:rPr>
              <a:t>6.火灾发生时逃生流程的文字讲解和UI提示</a:t>
            </a:r>
            <a:endParaRPr dirty="0">
              <a:solidFill>
                <a:schemeClr val="bg1"/>
              </a:solidFill>
              <a:latin typeface="楷体" panose="02010609060101010101" charset="-122"/>
              <a:ea typeface="楷体" panose="02010609060101010101" charset="-122"/>
              <a:sym typeface="+mn-ea"/>
            </a:endParaRPr>
          </a:p>
        </p:txBody>
      </p:sp>
      <p:pic>
        <p:nvPicPr>
          <p:cNvPr id="2" name="图片 1"/>
          <p:cNvPicPr>
            <a:picLocks noChangeAspect="1"/>
          </p:cNvPicPr>
          <p:nvPr/>
        </p:nvPicPr>
        <p:blipFill>
          <a:blip r:embed="rId1"/>
          <a:stretch>
            <a:fillRect/>
          </a:stretch>
        </p:blipFill>
        <p:spPr>
          <a:xfrm>
            <a:off x="622300" y="1449705"/>
            <a:ext cx="9768840" cy="5332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已经实现的功能</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0" name="文本框 9"/>
          <p:cNvSpPr txBox="1"/>
          <p:nvPr/>
        </p:nvSpPr>
        <p:spPr>
          <a:xfrm>
            <a:off x="558165" y="1080770"/>
            <a:ext cx="5556885" cy="368300"/>
          </a:xfrm>
          <a:prstGeom prst="rect">
            <a:avLst/>
          </a:prstGeom>
          <a:noFill/>
        </p:spPr>
        <p:txBody>
          <a:bodyPr wrap="square" rtlCol="0">
            <a:spAutoFit/>
          </a:bodyPr>
          <a:lstStyle/>
          <a:p>
            <a:r>
              <a:rPr dirty="0">
                <a:solidFill>
                  <a:schemeClr val="bg1"/>
                </a:solidFill>
                <a:latin typeface="楷体" panose="02010609060101010101" charset="-122"/>
                <a:ea typeface="楷体" panose="02010609060101010101" charset="-122"/>
                <a:sym typeface="+mn-ea"/>
              </a:rPr>
              <a:t>7.模拟火灾发生时安全通道内可能发生的拥堵情况</a:t>
            </a:r>
            <a:endParaRPr dirty="0">
              <a:solidFill>
                <a:schemeClr val="bg1"/>
              </a:solidFill>
              <a:latin typeface="楷体" panose="02010609060101010101" charset="-122"/>
              <a:ea typeface="楷体" panose="02010609060101010101" charset="-122"/>
              <a:sym typeface="+mn-ea"/>
            </a:endParaRPr>
          </a:p>
        </p:txBody>
      </p:sp>
      <p:pic>
        <p:nvPicPr>
          <p:cNvPr id="2" name="图片 1"/>
          <p:cNvPicPr>
            <a:picLocks noChangeAspect="1"/>
          </p:cNvPicPr>
          <p:nvPr/>
        </p:nvPicPr>
        <p:blipFill>
          <a:blip r:embed="rId1"/>
          <a:stretch>
            <a:fillRect/>
          </a:stretch>
        </p:blipFill>
        <p:spPr>
          <a:xfrm>
            <a:off x="558165" y="1449070"/>
            <a:ext cx="9497060" cy="5342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预期功能</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0" name="文本框 9"/>
          <p:cNvSpPr txBox="1"/>
          <p:nvPr>
            <p:custDataLst>
              <p:tags r:id="rId1"/>
            </p:custDataLst>
          </p:nvPr>
        </p:nvSpPr>
        <p:spPr>
          <a:xfrm>
            <a:off x="558165" y="1080770"/>
            <a:ext cx="5556885" cy="2306955"/>
          </a:xfrm>
          <a:prstGeom prst="rect">
            <a:avLst/>
          </a:prstGeom>
          <a:noFill/>
        </p:spPr>
        <p:txBody>
          <a:bodyPr wrap="square" rtlCol="0">
            <a:spAutoFit/>
          </a:bodyPr>
          <a:lstStyle/>
          <a:p>
            <a:r>
              <a:rPr lang="en-US" dirty="0">
                <a:solidFill>
                  <a:schemeClr val="bg1"/>
                </a:solidFill>
                <a:latin typeface="楷体" panose="02010609060101010101" charset="-122"/>
                <a:ea typeface="楷体" panose="02010609060101010101" charset="-122"/>
                <a:sym typeface="+mn-ea"/>
              </a:rPr>
              <a:t>1</a:t>
            </a:r>
            <a:r>
              <a:rPr dirty="0">
                <a:solidFill>
                  <a:schemeClr val="bg1"/>
                </a:solidFill>
                <a:latin typeface="楷体" panose="02010609060101010101" charset="-122"/>
                <a:ea typeface="楷体" panose="02010609060101010101" charset="-122"/>
                <a:sym typeface="+mn-ea"/>
              </a:rPr>
              <a:t>.</a:t>
            </a:r>
            <a:r>
              <a:rPr lang="zh-CN" dirty="0">
                <a:solidFill>
                  <a:schemeClr val="bg1"/>
                </a:solidFill>
                <a:latin typeface="楷体" panose="02010609060101010101" charset="-122"/>
                <a:ea typeface="楷体" panose="02010609060101010101" charset="-122"/>
                <a:sym typeface="+mn-ea"/>
              </a:rPr>
              <a:t>添加更多校园建筑物的</a:t>
            </a:r>
            <a:r>
              <a:rPr lang="en-US" altLang="zh-CN" dirty="0">
                <a:solidFill>
                  <a:schemeClr val="bg1"/>
                </a:solidFill>
                <a:latin typeface="楷体" panose="02010609060101010101" charset="-122"/>
                <a:ea typeface="楷体" panose="02010609060101010101" charset="-122"/>
                <a:sym typeface="+mn-ea"/>
              </a:rPr>
              <a:t>3D</a:t>
            </a:r>
            <a:r>
              <a:rPr lang="zh-CN" altLang="en-US" dirty="0">
                <a:solidFill>
                  <a:schemeClr val="bg1"/>
                </a:solidFill>
                <a:latin typeface="楷体" panose="02010609060101010101" charset="-122"/>
                <a:ea typeface="楷体" panose="02010609060101010101" charset="-122"/>
                <a:sym typeface="+mn-ea"/>
              </a:rPr>
              <a:t>模型</a:t>
            </a:r>
            <a:endParaRPr lang="zh-CN" altLang="en-US" dirty="0">
              <a:solidFill>
                <a:schemeClr val="bg1"/>
              </a:solidFill>
              <a:latin typeface="楷体" panose="02010609060101010101" charset="-122"/>
              <a:ea typeface="楷体" panose="02010609060101010101" charset="-122"/>
              <a:sym typeface="+mn-ea"/>
            </a:endParaRPr>
          </a:p>
          <a:p>
            <a:r>
              <a:rPr lang="en-US" altLang="zh-CN" dirty="0">
                <a:solidFill>
                  <a:schemeClr val="bg1"/>
                </a:solidFill>
                <a:latin typeface="楷体" panose="02010609060101010101" charset="-122"/>
                <a:ea typeface="楷体" panose="02010609060101010101" charset="-122"/>
                <a:sym typeface="+mn-ea"/>
              </a:rPr>
              <a:t>2.</a:t>
            </a:r>
            <a:r>
              <a:rPr lang="zh-CN" altLang="en-US" dirty="0">
                <a:solidFill>
                  <a:schemeClr val="bg1"/>
                </a:solidFill>
                <a:latin typeface="楷体" panose="02010609060101010101" charset="-122"/>
                <a:ea typeface="楷体" panose="02010609060101010101" charset="-122"/>
                <a:sym typeface="+mn-ea"/>
              </a:rPr>
              <a:t>优化火焰燃烧算法和烟雾扩散算法</a:t>
            </a:r>
            <a:endParaRPr lang="zh-CN" altLang="en-US" dirty="0">
              <a:solidFill>
                <a:schemeClr val="bg1"/>
              </a:solidFill>
              <a:latin typeface="楷体" panose="02010609060101010101" charset="-122"/>
              <a:ea typeface="楷体" panose="02010609060101010101" charset="-122"/>
              <a:sym typeface="+mn-ea"/>
            </a:endParaRPr>
          </a:p>
          <a:p>
            <a:r>
              <a:rPr lang="en-US" altLang="zh-CN" dirty="0">
                <a:solidFill>
                  <a:schemeClr val="bg1"/>
                </a:solidFill>
                <a:latin typeface="楷体" panose="02010609060101010101" charset="-122"/>
                <a:ea typeface="楷体" panose="02010609060101010101" charset="-122"/>
                <a:sym typeface="+mn-ea"/>
              </a:rPr>
              <a:t>3.</a:t>
            </a:r>
            <a:r>
              <a:rPr lang="zh-CN" altLang="en-US" dirty="0">
                <a:solidFill>
                  <a:schemeClr val="bg1"/>
                </a:solidFill>
                <a:latin typeface="楷体" panose="02010609060101010101" charset="-122"/>
                <a:ea typeface="楷体" panose="02010609060101010101" charset="-122"/>
                <a:sym typeface="+mn-ea"/>
              </a:rPr>
              <a:t>为火焰燃烧系统添加更多的可选属性，实现模拟多种情况下发生的火灾（如电器着火、书籍着火）</a:t>
            </a:r>
            <a:endParaRPr lang="zh-CN" altLang="en-US" dirty="0">
              <a:solidFill>
                <a:schemeClr val="bg1"/>
              </a:solidFill>
              <a:latin typeface="楷体" panose="02010609060101010101" charset="-122"/>
              <a:ea typeface="楷体" panose="02010609060101010101" charset="-122"/>
              <a:sym typeface="+mn-ea"/>
            </a:endParaRPr>
          </a:p>
          <a:p>
            <a:r>
              <a:rPr lang="en-US" altLang="zh-CN" dirty="0">
                <a:solidFill>
                  <a:schemeClr val="bg1"/>
                </a:solidFill>
                <a:latin typeface="楷体" panose="02010609060101010101" charset="-122"/>
                <a:ea typeface="楷体" panose="02010609060101010101" charset="-122"/>
                <a:sym typeface="+mn-ea"/>
              </a:rPr>
              <a:t>4.</a:t>
            </a:r>
            <a:r>
              <a:rPr lang="zh-CN" altLang="en-US" dirty="0">
                <a:solidFill>
                  <a:schemeClr val="bg1"/>
                </a:solidFill>
                <a:latin typeface="楷体" panose="02010609060101010101" charset="-122"/>
                <a:ea typeface="楷体" panose="02010609060101010101" charset="-122"/>
                <a:sym typeface="+mn-ea"/>
              </a:rPr>
              <a:t>美化</a:t>
            </a:r>
            <a:r>
              <a:rPr lang="en-US" altLang="zh-CN" dirty="0">
                <a:solidFill>
                  <a:schemeClr val="bg1"/>
                </a:solidFill>
                <a:latin typeface="楷体" panose="02010609060101010101" charset="-122"/>
                <a:ea typeface="楷体" panose="02010609060101010101" charset="-122"/>
                <a:sym typeface="+mn-ea"/>
              </a:rPr>
              <a:t>3D</a:t>
            </a:r>
            <a:r>
              <a:rPr lang="zh-CN" altLang="en-US" dirty="0">
                <a:solidFill>
                  <a:schemeClr val="bg1"/>
                </a:solidFill>
                <a:latin typeface="楷体" panose="02010609060101010101" charset="-122"/>
                <a:ea typeface="楷体" panose="02010609060101010101" charset="-122"/>
                <a:sym typeface="+mn-ea"/>
              </a:rPr>
              <a:t>模型、贴图和材质逼真化</a:t>
            </a:r>
            <a:endParaRPr lang="zh-CN" altLang="en-US" dirty="0">
              <a:solidFill>
                <a:schemeClr val="bg1"/>
              </a:solidFill>
              <a:latin typeface="楷体" panose="02010609060101010101" charset="-122"/>
              <a:ea typeface="楷体" panose="02010609060101010101" charset="-122"/>
              <a:sym typeface="+mn-ea"/>
            </a:endParaRPr>
          </a:p>
          <a:p>
            <a:r>
              <a:rPr lang="en-US" altLang="zh-CN" dirty="0">
                <a:solidFill>
                  <a:schemeClr val="bg1"/>
                </a:solidFill>
                <a:latin typeface="楷体" panose="02010609060101010101" charset="-122"/>
                <a:ea typeface="楷体" panose="02010609060101010101" charset="-122"/>
                <a:sym typeface="+mn-ea"/>
              </a:rPr>
              <a:t>5.</a:t>
            </a:r>
            <a:r>
              <a:rPr lang="zh-CN" altLang="en-US" dirty="0">
                <a:solidFill>
                  <a:schemeClr val="bg1"/>
                </a:solidFill>
                <a:latin typeface="楷体" panose="02010609060101010101" charset="-122"/>
                <a:ea typeface="楷体" panose="02010609060101010101" charset="-122"/>
                <a:sym typeface="+mn-ea"/>
              </a:rPr>
              <a:t>制作更多的人物肢体动画，使人物能模拟出更多的火灾发生时可能会进行的动作</a:t>
            </a:r>
            <a:endParaRPr lang="zh-CN" altLang="en-US" dirty="0">
              <a:solidFill>
                <a:schemeClr val="bg1"/>
              </a:solidFill>
              <a:latin typeface="楷体" panose="02010609060101010101" charset="-122"/>
              <a:ea typeface="楷体" panose="02010609060101010101" charset="-122"/>
              <a:sym typeface="+mn-ea"/>
            </a:endParaRPr>
          </a:p>
          <a:p>
            <a:r>
              <a:rPr lang="en-US" altLang="zh-CN" dirty="0">
                <a:solidFill>
                  <a:schemeClr val="bg1"/>
                </a:solidFill>
                <a:latin typeface="楷体" panose="02010609060101010101" charset="-122"/>
                <a:ea typeface="楷体" panose="02010609060101010101" charset="-122"/>
                <a:sym typeface="+mn-ea"/>
              </a:rPr>
              <a:t>6.</a:t>
            </a:r>
            <a:r>
              <a:rPr lang="zh-CN" altLang="en-US" dirty="0">
                <a:solidFill>
                  <a:schemeClr val="bg1"/>
                </a:solidFill>
                <a:latin typeface="楷体" panose="02010609060101010101" charset="-122"/>
                <a:ea typeface="楷体" panose="02010609060101010101" charset="-122"/>
                <a:sym typeface="+mn-ea"/>
              </a:rPr>
              <a:t>利用</a:t>
            </a:r>
            <a:r>
              <a:rPr lang="en-US" altLang="zh-CN" dirty="0">
                <a:solidFill>
                  <a:schemeClr val="bg1"/>
                </a:solidFill>
                <a:latin typeface="楷体" panose="02010609060101010101" charset="-122"/>
                <a:ea typeface="楷体" panose="02010609060101010101" charset="-122"/>
                <a:sym typeface="+mn-ea"/>
              </a:rPr>
              <a:t>Unity</a:t>
            </a:r>
            <a:r>
              <a:rPr lang="zh-CN" altLang="en-US" dirty="0">
                <a:solidFill>
                  <a:schemeClr val="bg1"/>
                </a:solidFill>
                <a:latin typeface="楷体" panose="02010609060101010101" charset="-122"/>
                <a:ea typeface="楷体" panose="02010609060101010101" charset="-122"/>
                <a:sym typeface="+mn-ea"/>
              </a:rPr>
              <a:t>跨平台特性制作出</a:t>
            </a:r>
            <a:r>
              <a:rPr lang="en-US" altLang="zh-CN" dirty="0">
                <a:solidFill>
                  <a:schemeClr val="bg1"/>
                </a:solidFill>
                <a:latin typeface="楷体" panose="02010609060101010101" charset="-122"/>
                <a:ea typeface="楷体" panose="02010609060101010101" charset="-122"/>
                <a:sym typeface="+mn-ea"/>
              </a:rPr>
              <a:t>IOS</a:t>
            </a:r>
            <a:r>
              <a:rPr lang="zh-CN" altLang="en-US" dirty="0">
                <a:solidFill>
                  <a:schemeClr val="bg1"/>
                </a:solidFill>
                <a:latin typeface="楷体" panose="02010609060101010101" charset="-122"/>
                <a:ea typeface="楷体" panose="02010609060101010101" charset="-122"/>
                <a:sym typeface="+mn-ea"/>
              </a:rPr>
              <a:t>版本和Android版本</a:t>
            </a:r>
            <a:endParaRPr lang="zh-CN" altLang="en-US" dirty="0">
              <a:solidFill>
                <a:schemeClr val="bg1"/>
              </a:solidFill>
              <a:latin typeface="楷体" panose="02010609060101010101" charset="-122"/>
              <a:ea typeface="楷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a:spLocks noChangeArrowheads="1"/>
          </p:cNvSpPr>
          <p:nvPr/>
        </p:nvSpPr>
        <p:spPr bwMode="auto">
          <a:xfrm>
            <a:off x="5481823" y="2118347"/>
            <a:ext cx="1152128"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a:r>
              <a:rPr lang="en-US" altLang="zh-CN" sz="5400" dirty="0">
                <a:solidFill>
                  <a:prstClr val="white"/>
                </a:solidFill>
                <a:latin typeface="Agency FB" panose="020B0503020202020204" pitchFamily="34" charset="0"/>
                <a:ea typeface="微软雅黑" panose="020B0503020204020204" pitchFamily="34" charset="-122"/>
                <a:cs typeface="+mn-ea"/>
                <a:sym typeface="+mn-lt"/>
              </a:rPr>
              <a:t>03</a:t>
            </a:r>
            <a:endParaRPr lang="zh-CN" altLang="en-US" sz="5400" dirty="0">
              <a:solidFill>
                <a:prstClr val="white"/>
              </a:solidFill>
              <a:latin typeface="Agency FB" panose="020B0503020202020204" pitchFamily="34" charset="0"/>
              <a:ea typeface="微软雅黑" panose="020B0503020204020204" pitchFamily="34" charset="-122"/>
              <a:cs typeface="+mn-ea"/>
              <a:sym typeface="+mn-lt"/>
            </a:endParaRPr>
          </a:p>
        </p:txBody>
      </p:sp>
      <p:sp>
        <p:nvSpPr>
          <p:cNvPr id="8" name="文本框 7"/>
          <p:cNvSpPr txBox="1"/>
          <p:nvPr/>
        </p:nvSpPr>
        <p:spPr>
          <a:xfrm>
            <a:off x="4803140" y="3429000"/>
            <a:ext cx="2585720" cy="706755"/>
          </a:xfrm>
          <a:prstGeom prst="rect">
            <a:avLst/>
          </a:prstGeom>
          <a:noFill/>
        </p:spPr>
        <p:txBody>
          <a:bodyPr wrap="square" rtlCol="0">
            <a:spAutoFit/>
          </a:bodyPr>
          <a:lstStyle/>
          <a:p>
            <a:pPr algn="dist" eaLnBrk="1" fontAlgn="auto" hangingPunct="1">
              <a:spcBef>
                <a:spcPts val="0"/>
              </a:spcBef>
              <a:spcAft>
                <a:spcPts val="0"/>
              </a:spcAft>
            </a:pPr>
            <a:r>
              <a:rPr lang="zh-CN" altLang="en-US" sz="4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ea"/>
              </a:rPr>
              <a:t>技术实现</a:t>
            </a:r>
            <a:endParaRPr lang="zh-CN" altLang="en-US" sz="4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ea"/>
            </a:endParaRPr>
          </a:p>
        </p:txBody>
      </p:sp>
      <p:sp>
        <p:nvSpPr>
          <p:cNvPr id="9" name="等腰三角形 8"/>
          <p:cNvSpPr/>
          <p:nvPr/>
        </p:nvSpPr>
        <p:spPr>
          <a:xfrm>
            <a:off x="5092023" y="1347537"/>
            <a:ext cx="1931728" cy="1694140"/>
          </a:xfrm>
          <a:prstGeom prst="triangle">
            <a:avLst/>
          </a:prstGeom>
          <a:noFill/>
          <a:ln w="44450">
            <a:solidFill>
              <a:srgbClr val="F27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907915" y="4429125"/>
            <a:ext cx="2376170" cy="398780"/>
          </a:xfrm>
          <a:prstGeom prst="rect">
            <a:avLst/>
          </a:prstGeom>
          <a:noFill/>
        </p:spPr>
        <p:txBody>
          <a:bodyPr wrap="square" rtlCol="0">
            <a:spAutoFit/>
          </a:bodyPr>
          <a:lstStyle/>
          <a:p>
            <a:pPr marL="342900" indent="-342900">
              <a:buFont typeface="Wingdings" panose="05000000000000000000" charset="0"/>
              <a:buChar char="Ø"/>
            </a:pPr>
            <a:r>
              <a:rPr lang="zh-CN" altLang="en-US" sz="20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ea"/>
              </a:rPr>
              <a:t>模型制作</a:t>
            </a:r>
            <a:endParaRPr lang="zh-CN" altLang="en-US" sz="20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ea"/>
            </a:endParaRPr>
          </a:p>
        </p:txBody>
      </p:sp>
      <p:sp>
        <p:nvSpPr>
          <p:cNvPr id="17" name="文本框 16"/>
          <p:cNvSpPr txBox="1"/>
          <p:nvPr/>
        </p:nvSpPr>
        <p:spPr>
          <a:xfrm>
            <a:off x="4907915" y="4999990"/>
            <a:ext cx="2376170" cy="398780"/>
          </a:xfrm>
          <a:prstGeom prst="rect">
            <a:avLst/>
          </a:prstGeom>
          <a:noFill/>
        </p:spPr>
        <p:txBody>
          <a:bodyPr wrap="square" rtlCol="0">
            <a:spAutoFit/>
          </a:bodyPr>
          <a:lstStyle/>
          <a:p>
            <a:pPr marL="342900" indent="-342900">
              <a:buFont typeface="Wingdings" panose="05000000000000000000" charset="0"/>
              <a:buChar char="Ø"/>
            </a:pPr>
            <a:r>
              <a:rPr lang="zh-CN" altLang="en-US" sz="2000" dirty="0">
                <a:solidFill>
                  <a:schemeClr val="bg1"/>
                </a:solidFill>
                <a:latin typeface="Ink Free" panose="03080402000500000000" charset="0"/>
                <a:ea typeface="微软雅黑 Light" panose="020B0502040204020203" pitchFamily="34" charset="-122"/>
                <a:sym typeface="+mn-ea"/>
              </a:rPr>
              <a:t>程序设计</a:t>
            </a:r>
            <a:endParaRPr lang="zh-CN" altLang="en-US" sz="2000" dirty="0">
              <a:solidFill>
                <a:schemeClr val="bg1"/>
              </a:solidFill>
              <a:latin typeface="Ink Free" panose="03080402000500000000" charset="0"/>
              <a:ea typeface="微软雅黑 Light" panose="020B0502040204020203"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blinds(horizontal)">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模型制作</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8" name="文本框 7"/>
          <p:cNvSpPr txBox="1"/>
          <p:nvPr/>
        </p:nvSpPr>
        <p:spPr>
          <a:xfrm>
            <a:off x="474344" y="1376313"/>
            <a:ext cx="5228871" cy="3724096"/>
          </a:xfrm>
          <a:prstGeom prst="rect">
            <a:avLst/>
          </a:prstGeom>
          <a:noFill/>
        </p:spPr>
        <p:txBody>
          <a:bodyPr wrap="square" rtlCol="0">
            <a:spAutoFit/>
          </a:bodyPr>
          <a:lstStyle/>
          <a:p>
            <a:r>
              <a:rPr lang="en-US" altLang="zh-CN" sz="2800" dirty="0">
                <a:solidFill>
                  <a:schemeClr val="bg1"/>
                </a:solidFill>
                <a:latin typeface="楷体" panose="02010609060101010101" charset="-122"/>
                <a:ea typeface="楷体" panose="02010609060101010101" charset="-122"/>
              </a:rPr>
              <a:t>1.</a:t>
            </a:r>
            <a:r>
              <a:rPr lang="zh-CN" altLang="en-US" sz="2800" dirty="0">
                <a:solidFill>
                  <a:schemeClr val="bg1"/>
                </a:solidFill>
                <a:latin typeface="楷体" panose="02010609060101010101" charset="-122"/>
                <a:ea typeface="楷体" panose="02010609060101010101" charset="-122"/>
              </a:rPr>
              <a:t>前期规划</a:t>
            </a:r>
            <a:endParaRPr lang="en-US" altLang="zh-CN" dirty="0">
              <a:solidFill>
                <a:schemeClr val="bg1"/>
              </a:solidFill>
              <a:latin typeface="楷体" panose="02010609060101010101" charset="-122"/>
              <a:ea typeface="楷体" panose="02010609060101010101" charset="-122"/>
            </a:endParaRPr>
          </a:p>
          <a:p>
            <a:endParaRPr lang="en-US" altLang="zh-CN" sz="2800"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本项目所用到的</a:t>
            </a:r>
            <a:r>
              <a:rPr lang="en-US" altLang="zh-CN" dirty="0">
                <a:solidFill>
                  <a:schemeClr val="bg1"/>
                </a:solidFill>
                <a:latin typeface="楷体" panose="02010609060101010101" charset="-122"/>
                <a:ea typeface="楷体" panose="02010609060101010101" charset="-122"/>
              </a:rPr>
              <a:t>3D</a:t>
            </a:r>
            <a:r>
              <a:rPr lang="zh-CN" altLang="en-US" dirty="0">
                <a:solidFill>
                  <a:schemeClr val="bg1"/>
                </a:solidFill>
                <a:latin typeface="楷体" panose="02010609060101010101" charset="-122"/>
                <a:ea typeface="楷体" panose="02010609060101010101" charset="-122"/>
              </a:rPr>
              <a:t>模型源于西安科技大学临潼校区图书馆新馆。为追求对其的高度还原我们向资料室借阅了图书馆的建筑图纸，根据平面图、立面图、样例详图以及门窗表完成对图书馆框架的还原。</a:t>
            </a:r>
            <a:endParaRPr lang="en-US" altLang="zh-CN"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rPr>
              <a:t>    </a:t>
            </a:r>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另外，通过实地考察完成了对图书馆内部的书架、桌椅、易燃品及消防设施的实际摆放位置的还原。</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endParaRPr>
          </a:p>
          <a:p>
            <a:endParaRPr lang="zh-CN" altLang="en-US" dirty="0">
              <a:solidFill>
                <a:schemeClr val="bg1"/>
              </a:solidFill>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400000">
            <a:off x="5800575" y="787549"/>
            <a:ext cx="6212504" cy="562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模型制作</a:t>
            </a:r>
            <a:endParaRPr lang="zh-CN" altLang="en-US" sz="2400" dirty="0">
              <a:solidFill>
                <a:schemeClr val="bg1"/>
              </a:solidFill>
              <a:latin typeface="Ink Free" panose="03080402000500000000" charset="0"/>
              <a:ea typeface="微软雅黑 Light" panose="020B0502040204020203"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7405" y="1696645"/>
            <a:ext cx="5728492" cy="4296369"/>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298031" y="1308751"/>
            <a:ext cx="5832689" cy="45349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63378d00797c7f3ba27a9d120f2fcb66"/>
          <p:cNvPicPr>
            <a:picLocks noChangeAspect="1"/>
          </p:cNvPicPr>
          <p:nvPr>
            <p:custDataLst>
              <p:tags r:id="rId1"/>
            </p:custDataLst>
          </p:nvPr>
        </p:nvPicPr>
        <p:blipFill>
          <a:blip r:embed="rId2"/>
          <a:stretch>
            <a:fillRect/>
          </a:stretch>
        </p:blipFill>
        <p:spPr>
          <a:xfrm>
            <a:off x="476885" y="1030605"/>
            <a:ext cx="7002780" cy="6759575"/>
          </a:xfrm>
          <a:prstGeom prst="rect">
            <a:avLst/>
          </a:prstGeom>
        </p:spPr>
      </p:pic>
      <p:sp>
        <p:nvSpPr>
          <p:cNvPr id="13" name="文本框 12"/>
          <p:cNvSpPr txBox="1"/>
          <p:nvPr/>
        </p:nvSpPr>
        <p:spPr>
          <a:xfrm>
            <a:off x="8280400" y="3168015"/>
            <a:ext cx="2376170" cy="521970"/>
          </a:xfrm>
          <a:prstGeom prst="rect">
            <a:avLst/>
          </a:prstGeom>
          <a:noFill/>
        </p:spPr>
        <p:txBody>
          <a:bodyPr wrap="square" rtlCol="0">
            <a:spAutoFit/>
          </a:bodyPr>
          <a:lstStyle/>
          <a:p>
            <a:pPr marL="342900" indent="-342900">
              <a:buFont typeface="Wingdings" panose="05000000000000000000" charset="0"/>
              <a:buChar char="Ø"/>
            </a:pPr>
            <a:r>
              <a:rPr lang="zh-CN" altLang="en-US" sz="2800" dirty="0">
                <a:solidFill>
                  <a:schemeClr val="bg1"/>
                </a:solidFill>
                <a:latin typeface="Ink Free" panose="03080402000500000000" charset="0"/>
                <a:ea typeface="微软雅黑 Light" panose="020B0502040204020203" pitchFamily="34" charset="-122"/>
              </a:rPr>
              <a:t>作品功能</a:t>
            </a:r>
            <a:endParaRPr lang="zh-CN" altLang="en-US" sz="2800" dirty="0">
              <a:solidFill>
                <a:schemeClr val="bg1"/>
              </a:solidFill>
              <a:latin typeface="Ink Free" panose="03080402000500000000" charset="0"/>
              <a:ea typeface="微软雅黑 Light" panose="020B0502040204020203" pitchFamily="34" charset="-122"/>
            </a:endParaRPr>
          </a:p>
        </p:txBody>
      </p:sp>
      <p:sp>
        <p:nvSpPr>
          <p:cNvPr id="2" name="文本框 1"/>
          <p:cNvSpPr txBox="1"/>
          <p:nvPr/>
        </p:nvSpPr>
        <p:spPr>
          <a:xfrm>
            <a:off x="476885" y="180975"/>
            <a:ext cx="1092835" cy="1938020"/>
          </a:xfrm>
          <a:prstGeom prst="rect">
            <a:avLst/>
          </a:prstGeom>
          <a:noFill/>
        </p:spPr>
        <p:txBody>
          <a:bodyPr wrap="square" rtlCol="0">
            <a:spAutoFit/>
          </a:bodyPr>
          <a:lstStyle/>
          <a:p>
            <a:r>
              <a:rPr lang="zh-CN" altLang="en-US" sz="6000">
                <a:solidFill>
                  <a:schemeClr val="bg1"/>
                </a:solidFill>
                <a:latin typeface="微软雅黑 Light" panose="020B0502040204020203" pitchFamily="34" charset="-122"/>
                <a:ea typeface="微软雅黑 Light" panose="020B0502040204020203" pitchFamily="34" charset="-122"/>
              </a:rPr>
              <a:t>目录</a:t>
            </a:r>
            <a:endParaRPr lang="zh-CN" altLang="en-US" sz="6000">
              <a:solidFill>
                <a:schemeClr val="bg1"/>
              </a:solidFill>
              <a:latin typeface="微软雅黑 Light" panose="020B0502040204020203" pitchFamily="34" charset="-122"/>
              <a:ea typeface="微软雅黑 Light" panose="020B0502040204020203" pitchFamily="34" charset="-122"/>
            </a:endParaRPr>
          </a:p>
        </p:txBody>
      </p:sp>
      <p:cxnSp>
        <p:nvCxnSpPr>
          <p:cNvPr id="23" name="直接连接符 22"/>
          <p:cNvCxnSpPr/>
          <p:nvPr/>
        </p:nvCxnSpPr>
        <p:spPr>
          <a:xfrm>
            <a:off x="476885" y="344805"/>
            <a:ext cx="0" cy="1973580"/>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280400" y="4378007"/>
            <a:ext cx="2376170" cy="521970"/>
          </a:xfrm>
          <a:prstGeom prst="rect">
            <a:avLst/>
          </a:prstGeom>
          <a:noFill/>
        </p:spPr>
        <p:txBody>
          <a:bodyPr wrap="square" rtlCol="0">
            <a:spAutoFit/>
          </a:bodyPr>
          <a:lstStyle>
            <a:defPPr>
              <a:defRPr lang="zh-CN"/>
            </a:defPPr>
            <a:lvl1pPr marL="342900" indent="-342900">
              <a:buFont typeface="Wingdings" panose="05000000000000000000" charset="0"/>
              <a:buChar char="Ø"/>
              <a:defRPr sz="2800">
                <a:solidFill>
                  <a:schemeClr val="bg1"/>
                </a:solidFill>
                <a:latin typeface="Ink Free" panose="03080402000500000000" charset="0"/>
                <a:ea typeface="微软雅黑 Light" panose="020B0502040204020203" pitchFamily="34" charset="-122"/>
              </a:defRPr>
            </a:lvl1pPr>
          </a:lstStyle>
          <a:p>
            <a:r>
              <a:rPr lang="zh-CN" altLang="en-US" dirty="0"/>
              <a:t>技术实现</a:t>
            </a:r>
            <a:endParaRPr lang="zh-CN" altLang="en-US" dirty="0"/>
          </a:p>
        </p:txBody>
      </p:sp>
      <p:sp>
        <p:nvSpPr>
          <p:cNvPr id="3" name="文本框 2"/>
          <p:cNvSpPr txBox="1"/>
          <p:nvPr/>
        </p:nvSpPr>
        <p:spPr>
          <a:xfrm>
            <a:off x="8280400" y="1958340"/>
            <a:ext cx="2376170" cy="521970"/>
          </a:xfrm>
          <a:prstGeom prst="rect">
            <a:avLst/>
          </a:prstGeom>
          <a:noFill/>
        </p:spPr>
        <p:txBody>
          <a:bodyPr wrap="square" rtlCol="0">
            <a:spAutoFit/>
          </a:bodyPr>
          <a:lstStyle/>
          <a:p>
            <a:pPr marL="342900" indent="-342900">
              <a:buFont typeface="Wingdings" panose="05000000000000000000" charset="0"/>
              <a:buChar char="Ø"/>
            </a:pPr>
            <a:r>
              <a:rPr lang="zh-CN" altLang="en-US" sz="2800" dirty="0">
                <a:solidFill>
                  <a:schemeClr val="bg1"/>
                </a:solidFill>
                <a:latin typeface="Ink Free" panose="03080402000500000000" charset="0"/>
                <a:ea typeface="微软雅黑 Light" panose="020B0502040204020203" pitchFamily="34" charset="-122"/>
              </a:rPr>
              <a:t>作品价值</a:t>
            </a:r>
            <a:endParaRPr lang="zh-CN" altLang="en-US" sz="2800" dirty="0">
              <a:solidFill>
                <a:schemeClr val="bg1"/>
              </a:solidFill>
              <a:latin typeface="Ink Free" panose="03080402000500000000" charset="0"/>
              <a:ea typeface="微软雅黑 Light" panose="020B0502040204020203"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linds(horizont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horizontal)">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模型制作</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8" name="文本框 7"/>
          <p:cNvSpPr txBox="1"/>
          <p:nvPr/>
        </p:nvSpPr>
        <p:spPr>
          <a:xfrm>
            <a:off x="396240" y="1368058"/>
            <a:ext cx="4323898" cy="4832092"/>
          </a:xfrm>
          <a:prstGeom prst="rect">
            <a:avLst/>
          </a:prstGeom>
          <a:noFill/>
        </p:spPr>
        <p:txBody>
          <a:bodyPr wrap="square" rtlCol="0">
            <a:spAutoFit/>
          </a:bodyPr>
          <a:lstStyle/>
          <a:p>
            <a:r>
              <a:rPr lang="en-US" altLang="zh-CN" sz="2800" dirty="0">
                <a:solidFill>
                  <a:schemeClr val="bg1"/>
                </a:solidFill>
                <a:latin typeface="楷体" panose="02010609060101010101" charset="-122"/>
                <a:ea typeface="楷体" panose="02010609060101010101" charset="-122"/>
              </a:rPr>
              <a:t>2.</a:t>
            </a:r>
            <a:r>
              <a:rPr lang="zh-CN" altLang="en-US" sz="2800" dirty="0">
                <a:solidFill>
                  <a:schemeClr val="bg1"/>
                </a:solidFill>
                <a:latin typeface="楷体" panose="02010609060101010101" charset="-122"/>
                <a:ea typeface="楷体" panose="02010609060101010101" charset="-122"/>
              </a:rPr>
              <a:t>建模软件选择</a:t>
            </a:r>
            <a:r>
              <a:rPr lang="en-US" altLang="zh-CN" sz="2800" dirty="0">
                <a:solidFill>
                  <a:schemeClr val="bg1"/>
                </a:solidFill>
                <a:latin typeface="楷体" panose="02010609060101010101" charset="-122"/>
                <a:ea typeface="楷体" panose="02010609060101010101" charset="-122"/>
              </a:rPr>
              <a:t>-Revit</a:t>
            </a:r>
            <a:endParaRPr lang="en-US" altLang="zh-CN" sz="2800" dirty="0">
              <a:solidFill>
                <a:schemeClr val="bg1"/>
              </a:solidFill>
              <a:latin typeface="楷体" panose="02010609060101010101" charset="-122"/>
              <a:ea typeface="楷体" panose="02010609060101010101" charset="-122"/>
            </a:endParaRPr>
          </a:p>
          <a:p>
            <a:endParaRPr lang="en-US" altLang="zh-CN" sz="2800"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Revit</a:t>
            </a:r>
            <a:r>
              <a:rPr lang="zh-CN" altLang="en-US" dirty="0">
                <a:solidFill>
                  <a:schemeClr val="bg1"/>
                </a:solidFill>
                <a:latin typeface="楷体" panose="02010609060101010101" charset="-122"/>
                <a:ea typeface="楷体" panose="02010609060101010101" charset="-122"/>
              </a:rPr>
              <a:t>的优势：</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1.</a:t>
            </a:r>
            <a:r>
              <a:rPr lang="zh-CN" altLang="en-US" dirty="0">
                <a:solidFill>
                  <a:schemeClr val="bg1"/>
                </a:solidFill>
                <a:latin typeface="楷体" panose="02010609060101010101" charset="-122"/>
                <a:ea typeface="楷体" panose="02010609060101010101" charset="-122"/>
              </a:rPr>
              <a:t>前期铺设立面标高与平面轴网，便于模型定位，符合建筑前期规划。</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2.</a:t>
            </a:r>
            <a:r>
              <a:rPr lang="zh-CN" altLang="en-US" dirty="0">
                <a:solidFill>
                  <a:schemeClr val="bg1"/>
                </a:solidFill>
                <a:latin typeface="楷体" panose="02010609060101010101" charset="-122"/>
                <a:ea typeface="楷体" panose="02010609060101010101" charset="-122"/>
              </a:rPr>
              <a:t>具有多种建筑上常用的工程构件，对模型完成高精度的还原。</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3.</a:t>
            </a:r>
            <a:r>
              <a:rPr lang="zh-CN" altLang="en-US" dirty="0">
                <a:solidFill>
                  <a:schemeClr val="bg1"/>
                </a:solidFill>
                <a:latin typeface="楷体" panose="02010609060101010101" charset="-122"/>
                <a:ea typeface="楷体" panose="02010609060101010101" charset="-122"/>
              </a:rPr>
              <a:t>仅完成对平面图的编辑即可生成其三维模型</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4.Autodesk</a:t>
            </a:r>
            <a:r>
              <a:rPr lang="zh-CN" altLang="en-US" dirty="0">
                <a:solidFill>
                  <a:schemeClr val="bg1"/>
                </a:solidFill>
                <a:latin typeface="楷体" panose="02010609060101010101" charset="-122"/>
                <a:ea typeface="楷体" panose="02010609060101010101" charset="-122"/>
              </a:rPr>
              <a:t>公司配备的零碎构件的数据库</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endParaRPr>
          </a:p>
          <a:p>
            <a:endParaRPr lang="zh-CN" altLang="en-US" dirty="0">
              <a:solidFill>
                <a:schemeClr val="bg1"/>
              </a:solidFill>
            </a:endParaRPr>
          </a:p>
        </p:txBody>
      </p:sp>
      <p:pic>
        <p:nvPicPr>
          <p:cNvPr id="10" name="图片 9"/>
          <p:cNvPicPr>
            <a:picLocks noChangeAspect="1"/>
          </p:cNvPicPr>
          <p:nvPr/>
        </p:nvPicPr>
        <p:blipFill>
          <a:blip r:embed="rId1"/>
          <a:stretch>
            <a:fillRect/>
          </a:stretch>
        </p:blipFill>
        <p:spPr>
          <a:xfrm>
            <a:off x="4789170" y="1276350"/>
            <a:ext cx="7290435" cy="4504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模型制作</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8" name="文本框 7"/>
          <p:cNvSpPr txBox="1"/>
          <p:nvPr/>
        </p:nvSpPr>
        <p:spPr>
          <a:xfrm>
            <a:off x="474345" y="1376313"/>
            <a:ext cx="4323898" cy="5109091"/>
          </a:xfrm>
          <a:prstGeom prst="rect">
            <a:avLst/>
          </a:prstGeom>
          <a:noFill/>
        </p:spPr>
        <p:txBody>
          <a:bodyPr wrap="square" rtlCol="0">
            <a:spAutoFit/>
          </a:bodyPr>
          <a:lstStyle/>
          <a:p>
            <a:r>
              <a:rPr lang="en-US" altLang="zh-CN" sz="2800" dirty="0">
                <a:solidFill>
                  <a:schemeClr val="bg1"/>
                </a:solidFill>
                <a:latin typeface="楷体" panose="02010609060101010101" charset="-122"/>
                <a:ea typeface="楷体" panose="02010609060101010101" charset="-122"/>
              </a:rPr>
              <a:t>3.</a:t>
            </a:r>
            <a:r>
              <a:rPr lang="zh-CN" altLang="en-US" sz="2800" dirty="0">
                <a:solidFill>
                  <a:schemeClr val="bg1"/>
                </a:solidFill>
                <a:latin typeface="楷体" panose="02010609060101010101" charset="-122"/>
                <a:ea typeface="楷体" panose="02010609060101010101" charset="-122"/>
              </a:rPr>
              <a:t>模型制作</a:t>
            </a:r>
            <a:endParaRPr lang="en-US" altLang="zh-CN" sz="2800" dirty="0">
              <a:solidFill>
                <a:schemeClr val="bg1"/>
              </a:solidFill>
              <a:latin typeface="楷体" panose="02010609060101010101" charset="-122"/>
              <a:ea typeface="楷体" panose="02010609060101010101" charset="-122"/>
            </a:endParaRPr>
          </a:p>
          <a:p>
            <a:endParaRPr lang="en-US" altLang="zh-CN" sz="2800"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首先，在南立面图中设立标高后在视图中生成相应的楼层平面，在各层平面中绘制轴网，完成模型定位。</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在轴网上绘制出矩形柱，在平面图中绘制好的轴线上选用墙绘制出内外墙，同时绘制出楼板和天花板，完成模型框架的制作。根据门窗表设计相应尺寸的门和窗，同时插入到相应的位置。在</a:t>
            </a:r>
            <a:r>
              <a:rPr lang="en-US" altLang="zh-CN" dirty="0">
                <a:solidFill>
                  <a:schemeClr val="bg1"/>
                </a:solidFill>
                <a:latin typeface="楷体" panose="02010609060101010101" charset="-122"/>
                <a:ea typeface="楷体" panose="02010609060101010101" charset="-122"/>
              </a:rPr>
              <a:t>Autodesk</a:t>
            </a:r>
            <a:r>
              <a:rPr lang="zh-CN" altLang="en-US" dirty="0">
                <a:solidFill>
                  <a:schemeClr val="bg1"/>
                </a:solidFill>
                <a:latin typeface="楷体" panose="02010609060101010101" charset="-122"/>
                <a:ea typeface="楷体" panose="02010609060101010101" charset="-122"/>
              </a:rPr>
              <a:t>库中选择需要用到的室内家具与杂物，同时根据图书馆的实际物品进行相应的改动。</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依此方法完成对各楼层的编辑，完成模型的制作工作。</a:t>
            </a:r>
            <a:endParaRPr lang="en-US" altLang="zh-CN" dirty="0">
              <a:solidFill>
                <a:schemeClr val="bg1"/>
              </a:solidFill>
              <a:latin typeface="楷体" panose="02010609060101010101" charset="-122"/>
              <a:ea typeface="楷体" panose="02010609060101010101" charset="-122"/>
            </a:endParaRPr>
          </a:p>
          <a:p>
            <a:endParaRPr lang="zh-CN" altLang="en-US" dirty="0">
              <a:solidFill>
                <a:schemeClr val="bg1"/>
              </a:solidFill>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97882" y="223067"/>
            <a:ext cx="3530605" cy="2971511"/>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8466" y="223066"/>
            <a:ext cx="3498229" cy="2971511"/>
          </a:xfrm>
          <a:prstGeom prst="rect">
            <a:avLst/>
          </a:prstGeom>
        </p:spPr>
      </p:pic>
      <p:pic>
        <p:nvPicPr>
          <p:cNvPr id="9" name="图片 8"/>
          <p:cNvPicPr>
            <a:picLocks noChangeAspect="1"/>
          </p:cNvPicPr>
          <p:nvPr/>
        </p:nvPicPr>
        <p:blipFill>
          <a:blip r:embed="rId3"/>
          <a:stretch>
            <a:fillRect/>
          </a:stretch>
        </p:blipFill>
        <p:spPr>
          <a:xfrm>
            <a:off x="4999812" y="3333007"/>
            <a:ext cx="6752450" cy="3325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模型制作</a:t>
            </a:r>
            <a:endParaRPr lang="zh-CN" altLang="en-US" sz="2400" dirty="0">
              <a:solidFill>
                <a:schemeClr val="bg1"/>
              </a:solidFill>
              <a:latin typeface="Ink Free" panose="03080402000500000000" charset="0"/>
              <a:ea typeface="微软雅黑 Light" panose="020B0502040204020203" pitchFamily="34" charset="-122"/>
            </a:endParaRPr>
          </a:p>
        </p:txBody>
      </p:sp>
      <p:pic>
        <p:nvPicPr>
          <p:cNvPr id="10" name="图片 9"/>
          <p:cNvPicPr>
            <a:picLocks noChangeAspect="1"/>
          </p:cNvPicPr>
          <p:nvPr/>
        </p:nvPicPr>
        <p:blipFill>
          <a:blip r:embed="rId1"/>
          <a:stretch>
            <a:fillRect/>
          </a:stretch>
        </p:blipFill>
        <p:spPr>
          <a:xfrm>
            <a:off x="474345" y="1147271"/>
            <a:ext cx="4656725" cy="5334415"/>
          </a:xfrm>
          <a:prstGeom prst="rect">
            <a:avLst/>
          </a:prstGeom>
        </p:spPr>
      </p:pic>
      <p:pic>
        <p:nvPicPr>
          <p:cNvPr id="14" name="图片 13"/>
          <p:cNvPicPr>
            <a:picLocks noChangeAspect="1"/>
          </p:cNvPicPr>
          <p:nvPr/>
        </p:nvPicPr>
        <p:blipFill>
          <a:blip r:embed="rId2"/>
          <a:stretch>
            <a:fillRect/>
          </a:stretch>
        </p:blipFill>
        <p:spPr>
          <a:xfrm>
            <a:off x="5720420" y="1147270"/>
            <a:ext cx="6154253" cy="533441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模型制作</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8" name="文本框 7"/>
          <p:cNvSpPr txBox="1"/>
          <p:nvPr/>
        </p:nvSpPr>
        <p:spPr>
          <a:xfrm>
            <a:off x="474344" y="1376313"/>
            <a:ext cx="4766959" cy="4832092"/>
          </a:xfrm>
          <a:prstGeom prst="rect">
            <a:avLst/>
          </a:prstGeom>
          <a:noFill/>
        </p:spPr>
        <p:txBody>
          <a:bodyPr wrap="square" rtlCol="0">
            <a:spAutoFit/>
          </a:bodyPr>
          <a:lstStyle/>
          <a:p>
            <a:r>
              <a:rPr lang="en-US" altLang="zh-CN" sz="2800" dirty="0">
                <a:solidFill>
                  <a:schemeClr val="bg1"/>
                </a:solidFill>
                <a:latin typeface="楷体" panose="02010609060101010101" charset="-122"/>
                <a:ea typeface="楷体" panose="02010609060101010101" charset="-122"/>
              </a:rPr>
              <a:t>4.</a:t>
            </a:r>
            <a:r>
              <a:rPr lang="zh-CN" altLang="en-US" sz="2800" dirty="0">
                <a:solidFill>
                  <a:schemeClr val="bg1"/>
                </a:solidFill>
                <a:latin typeface="楷体" panose="02010609060101010101" charset="-122"/>
                <a:ea typeface="楷体" panose="02010609060101010101" charset="-122"/>
              </a:rPr>
              <a:t>模型渲染</a:t>
            </a:r>
            <a:endParaRPr lang="en-US" altLang="zh-CN" sz="2800" dirty="0">
              <a:solidFill>
                <a:schemeClr val="bg1"/>
              </a:solidFill>
              <a:latin typeface="楷体" panose="02010609060101010101" charset="-122"/>
              <a:ea typeface="楷体" panose="02010609060101010101" charset="-122"/>
            </a:endParaRPr>
          </a:p>
          <a:p>
            <a:endParaRPr lang="en-US" altLang="zh-CN" sz="2800"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将模型导出为</a:t>
            </a:r>
            <a:r>
              <a:rPr lang="en-US" altLang="zh-CN" dirty="0">
                <a:solidFill>
                  <a:schemeClr val="bg1"/>
                </a:solidFill>
                <a:latin typeface="楷体" panose="02010609060101010101" charset="-122"/>
                <a:ea typeface="楷体" panose="02010609060101010101" charset="-122"/>
              </a:rPr>
              <a:t>FBX.</a:t>
            </a:r>
            <a:r>
              <a:rPr lang="zh-CN" altLang="en-US" dirty="0">
                <a:solidFill>
                  <a:schemeClr val="bg1"/>
                </a:solidFill>
                <a:latin typeface="楷体" panose="02010609060101010101" charset="-122"/>
                <a:ea typeface="楷体" panose="02010609060101010101" charset="-122"/>
              </a:rPr>
              <a:t>格式，导入</a:t>
            </a:r>
            <a:r>
              <a:rPr lang="en-US" altLang="zh-CN" dirty="0">
                <a:solidFill>
                  <a:schemeClr val="bg1"/>
                </a:solidFill>
                <a:latin typeface="楷体" panose="02010609060101010101" charset="-122"/>
                <a:ea typeface="楷体" panose="02010609060101010101" charset="-122"/>
              </a:rPr>
              <a:t>3Ds Max</a:t>
            </a:r>
            <a:r>
              <a:rPr lang="zh-CN" altLang="en-US" dirty="0">
                <a:solidFill>
                  <a:schemeClr val="bg1"/>
                </a:solidFill>
                <a:latin typeface="楷体" panose="02010609060101010101" charset="-122"/>
                <a:ea typeface="楷体" panose="02010609060101010101" charset="-122"/>
              </a:rPr>
              <a:t>里进行编辑，首先对零星的模型绑定组别，保证对同类构件进行相同的编辑。（图示为图书馆的外墙绑定组别实例。）</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使用</a:t>
            </a:r>
            <a:r>
              <a:rPr lang="en-US" altLang="zh-CN" dirty="0">
                <a:solidFill>
                  <a:schemeClr val="bg1"/>
                </a:solidFill>
                <a:latin typeface="楷体" panose="02010609060101010101" charset="-122"/>
                <a:ea typeface="楷体" panose="02010609060101010101" charset="-122"/>
              </a:rPr>
              <a:t>3Ds Max</a:t>
            </a:r>
            <a:r>
              <a:rPr lang="zh-CN" altLang="en-US" dirty="0">
                <a:solidFill>
                  <a:schemeClr val="bg1"/>
                </a:solidFill>
                <a:latin typeface="楷体" panose="02010609060101010101" charset="-122"/>
                <a:ea typeface="楷体" panose="02010609060101010101" charset="-122"/>
              </a:rPr>
              <a:t>中自带的材质编辑器对模型进行编辑，创建材质球为其附上材质贴图，同时依据实例编辑贴图坐标、创建法线贴图制造出构件表面的凹凸感与立体感。</a:t>
            </a:r>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endParaRPr lang="en-US" altLang="zh-CN"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rPr>
              <a:t>    对于精细的构件可将其转化为可编辑多边形，将此构件转化为不同的多边形，分别对其附加不同的材质。</a:t>
            </a:r>
            <a:endParaRPr lang="en-US" altLang="zh-CN" dirty="0">
              <a:solidFill>
                <a:schemeClr val="bg1"/>
              </a:solidFill>
              <a:latin typeface="楷体" panose="02010609060101010101" charset="-122"/>
              <a:ea typeface="楷体" panose="02010609060101010101" charset="-122"/>
            </a:endParaRPr>
          </a:p>
          <a:p>
            <a:endParaRPr lang="zh-CN" altLang="en-US" dirty="0">
              <a:solidFill>
                <a:schemeClr val="bg1"/>
              </a:solidFill>
            </a:endParaRPr>
          </a:p>
        </p:txBody>
      </p:sp>
      <p:pic>
        <p:nvPicPr>
          <p:cNvPr id="7" name="图片 6"/>
          <p:cNvPicPr>
            <a:picLocks noChangeAspect="1"/>
          </p:cNvPicPr>
          <p:nvPr/>
        </p:nvPicPr>
        <p:blipFill>
          <a:blip r:embed="rId1"/>
          <a:stretch>
            <a:fillRect/>
          </a:stretch>
        </p:blipFill>
        <p:spPr>
          <a:xfrm>
            <a:off x="5439267" y="133907"/>
            <a:ext cx="6183982" cy="3166032"/>
          </a:xfrm>
          <a:prstGeom prst="rect">
            <a:avLst/>
          </a:prstGeom>
        </p:spPr>
      </p:pic>
      <p:pic>
        <p:nvPicPr>
          <p:cNvPr id="11" name="图片 10"/>
          <p:cNvPicPr>
            <a:picLocks noChangeAspect="1"/>
          </p:cNvPicPr>
          <p:nvPr/>
        </p:nvPicPr>
        <p:blipFill>
          <a:blip r:embed="rId2"/>
          <a:stretch>
            <a:fillRect/>
          </a:stretch>
        </p:blipFill>
        <p:spPr>
          <a:xfrm>
            <a:off x="5439267" y="3558061"/>
            <a:ext cx="6183982" cy="31660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模型制作</a:t>
            </a:r>
            <a:endParaRPr lang="zh-CN" altLang="en-US" sz="2400" dirty="0">
              <a:solidFill>
                <a:schemeClr val="bg1"/>
              </a:solidFill>
              <a:latin typeface="Ink Free" panose="03080402000500000000" charset="0"/>
              <a:ea typeface="微软雅黑 Light" panose="020B0502040204020203" pitchFamily="34" charset="-122"/>
            </a:endParaRPr>
          </a:p>
        </p:txBody>
      </p:sp>
      <p:pic>
        <p:nvPicPr>
          <p:cNvPr id="3" name="图片 2"/>
          <p:cNvPicPr>
            <a:picLocks noChangeAspect="1"/>
          </p:cNvPicPr>
          <p:nvPr/>
        </p:nvPicPr>
        <p:blipFill>
          <a:blip r:embed="rId1"/>
          <a:stretch>
            <a:fillRect/>
          </a:stretch>
        </p:blipFill>
        <p:spPr>
          <a:xfrm>
            <a:off x="6215269" y="129886"/>
            <a:ext cx="5832187" cy="3299114"/>
          </a:xfrm>
          <a:prstGeom prst="rect">
            <a:avLst/>
          </a:prstGeom>
        </p:spPr>
      </p:pic>
      <p:pic>
        <p:nvPicPr>
          <p:cNvPr id="5" name="图片 4"/>
          <p:cNvPicPr>
            <a:picLocks noChangeAspect="1"/>
          </p:cNvPicPr>
          <p:nvPr/>
        </p:nvPicPr>
        <p:blipFill>
          <a:blip r:embed="rId2"/>
          <a:stretch>
            <a:fillRect/>
          </a:stretch>
        </p:blipFill>
        <p:spPr>
          <a:xfrm>
            <a:off x="507594" y="1779443"/>
            <a:ext cx="5304285" cy="3874039"/>
          </a:xfrm>
          <a:prstGeom prst="rect">
            <a:avLst/>
          </a:prstGeom>
        </p:spPr>
      </p:pic>
      <p:pic>
        <p:nvPicPr>
          <p:cNvPr id="9" name="图片 8"/>
          <p:cNvPicPr>
            <a:picLocks noChangeAspect="1"/>
          </p:cNvPicPr>
          <p:nvPr/>
        </p:nvPicPr>
        <p:blipFill>
          <a:blip r:embed="rId3"/>
          <a:stretch>
            <a:fillRect/>
          </a:stretch>
        </p:blipFill>
        <p:spPr>
          <a:xfrm>
            <a:off x="6215269" y="3429000"/>
            <a:ext cx="5832187" cy="329911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模型制作</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8" name="文本框 7"/>
          <p:cNvSpPr txBox="1"/>
          <p:nvPr/>
        </p:nvSpPr>
        <p:spPr>
          <a:xfrm>
            <a:off x="380365" y="1376313"/>
            <a:ext cx="4663264" cy="4831080"/>
          </a:xfrm>
          <a:prstGeom prst="rect">
            <a:avLst/>
          </a:prstGeom>
          <a:noFill/>
        </p:spPr>
        <p:txBody>
          <a:bodyPr wrap="square" rtlCol="0">
            <a:spAutoFit/>
          </a:bodyPr>
          <a:lstStyle/>
          <a:p>
            <a:r>
              <a:rPr lang="en-US" altLang="zh-CN" sz="2800" dirty="0">
                <a:solidFill>
                  <a:schemeClr val="bg1"/>
                </a:solidFill>
                <a:latin typeface="楷体" panose="02010609060101010101" charset="-122"/>
                <a:ea typeface="楷体" panose="02010609060101010101" charset="-122"/>
              </a:rPr>
              <a:t>4.</a:t>
            </a:r>
            <a:r>
              <a:rPr lang="zh-CN" altLang="en-US" sz="2800" dirty="0">
                <a:solidFill>
                  <a:schemeClr val="bg1"/>
                </a:solidFill>
                <a:latin typeface="楷体" panose="02010609060101010101" charset="-122"/>
                <a:ea typeface="楷体" panose="02010609060101010101" charset="-122"/>
              </a:rPr>
              <a:t>渲染模型导出</a:t>
            </a:r>
            <a:endParaRPr lang="zh-CN" altLang="en-US" sz="2800" dirty="0">
              <a:solidFill>
                <a:schemeClr val="bg1"/>
              </a:solidFill>
              <a:latin typeface="楷体" panose="02010609060101010101" charset="-122"/>
              <a:ea typeface="楷体" panose="02010609060101010101" charset="-122"/>
            </a:endParaRPr>
          </a:p>
          <a:p>
            <a:endParaRPr lang="en-US" altLang="zh-CN" sz="2800"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依</a:t>
            </a:r>
            <a:r>
              <a:rPr lang="zh-CN" altLang="en-US" dirty="0">
                <a:solidFill>
                  <a:schemeClr val="bg1"/>
                </a:solidFill>
                <a:latin typeface="楷体" panose="02010609060101010101" charset="-122"/>
                <a:ea typeface="楷体" panose="02010609060101010101" charset="-122"/>
              </a:rPr>
              <a:t>此原理完成对模型的材质编辑，使用</a:t>
            </a:r>
            <a:r>
              <a:rPr lang="en-US" altLang="zh-CN" dirty="0">
                <a:solidFill>
                  <a:schemeClr val="bg1"/>
                </a:solidFill>
                <a:latin typeface="楷体" panose="02010609060101010101" charset="-122"/>
                <a:ea typeface="楷体" panose="02010609060101010101" charset="-122"/>
              </a:rPr>
              <a:t>3Ds Max</a:t>
            </a:r>
            <a:r>
              <a:rPr lang="zh-CN" altLang="en-US" dirty="0">
                <a:solidFill>
                  <a:schemeClr val="bg1"/>
                </a:solidFill>
                <a:latin typeface="楷体" panose="02010609060101010101" charset="-122"/>
                <a:ea typeface="楷体" panose="02010609060101010101" charset="-122"/>
              </a:rPr>
              <a:t>自带的游戏导出器将</a:t>
            </a:r>
            <a:r>
              <a:rPr lang="zh-CN" altLang="en-US" dirty="0">
                <a:solidFill>
                  <a:schemeClr val="bg1"/>
                </a:solidFill>
                <a:latin typeface="楷体" panose="02010609060101010101" charset="-122"/>
                <a:ea typeface="楷体" panose="02010609060101010101" charset="-122"/>
              </a:rPr>
              <a:t>已编辑好的模型导出。</a:t>
            </a:r>
            <a:endParaRPr lang="en-US" altLang="zh-CN" dirty="0">
              <a:solidFill>
                <a:schemeClr val="bg1"/>
              </a:solidFill>
              <a:latin typeface="楷体" panose="02010609060101010101" charset="-122"/>
              <a:ea typeface="楷体" panose="02010609060101010101" charset="-122"/>
            </a:endParaRPr>
          </a:p>
          <a:p>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同时为保证导入</a:t>
            </a:r>
            <a:r>
              <a:rPr lang="en-US" altLang="zh-CN" dirty="0">
                <a:solidFill>
                  <a:schemeClr val="bg1"/>
                </a:solidFill>
                <a:latin typeface="楷体" panose="02010609060101010101" charset="-122"/>
                <a:ea typeface="楷体" panose="02010609060101010101" charset="-122"/>
              </a:rPr>
              <a:t>unity</a:t>
            </a:r>
            <a:r>
              <a:rPr lang="zh-CN" altLang="en-US" dirty="0">
                <a:solidFill>
                  <a:schemeClr val="bg1"/>
                </a:solidFill>
                <a:latin typeface="楷体" panose="02010609060101010101" charset="-122"/>
                <a:ea typeface="楷体" panose="02010609060101010101" charset="-122"/>
              </a:rPr>
              <a:t>中模型的材质不会丢失，导出勾选嵌入媒体。同时将所用到的材质整合保存在此模型的同级文件中，确保模型与材质的完整性。</a:t>
            </a:r>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    </a:t>
            </a:r>
            <a:r>
              <a:rPr lang="zh-CN" altLang="en-US" dirty="0">
                <a:solidFill>
                  <a:schemeClr val="bg1"/>
                </a:solidFill>
                <a:latin typeface="楷体" panose="02010609060101010101" charset="-122"/>
                <a:ea typeface="楷体" panose="02010609060101010101" charset="-122"/>
              </a:rPr>
              <a:t>将导出文件再次导入到</a:t>
            </a:r>
            <a:r>
              <a:rPr lang="en-US" altLang="zh-CN" dirty="0">
                <a:solidFill>
                  <a:schemeClr val="bg1"/>
                </a:solidFill>
                <a:latin typeface="楷体" panose="02010609060101010101" charset="-122"/>
                <a:ea typeface="楷体" panose="02010609060101010101" charset="-122"/>
              </a:rPr>
              <a:t>unity</a:t>
            </a:r>
            <a:r>
              <a:rPr lang="zh-CN" altLang="en-US" dirty="0">
                <a:solidFill>
                  <a:schemeClr val="bg1"/>
                </a:solidFill>
                <a:latin typeface="楷体" panose="02010609060101010101" charset="-122"/>
                <a:ea typeface="楷体" panose="02010609060101010101" charset="-122"/>
              </a:rPr>
              <a:t>中，在</a:t>
            </a:r>
            <a:r>
              <a:rPr lang="en-US" altLang="zh-CN" dirty="0">
                <a:solidFill>
                  <a:schemeClr val="bg1"/>
                </a:solidFill>
                <a:latin typeface="楷体" panose="02010609060101010101" charset="-122"/>
                <a:ea typeface="楷体" panose="02010609060101010101" charset="-122"/>
              </a:rPr>
              <a:t>Assets</a:t>
            </a:r>
            <a:r>
              <a:rPr lang="zh-CN" altLang="en-US" dirty="0">
                <a:solidFill>
                  <a:schemeClr val="bg1"/>
                </a:solidFill>
                <a:latin typeface="楷体" panose="02010609060101010101" charset="-122"/>
                <a:ea typeface="楷体" panose="02010609060101010101" charset="-122"/>
              </a:rPr>
              <a:t>中建立</a:t>
            </a:r>
            <a:r>
              <a:rPr lang="en-US" altLang="zh-CN" dirty="0">
                <a:solidFill>
                  <a:schemeClr val="bg1"/>
                </a:solidFill>
                <a:latin typeface="楷体" panose="02010609060101010101" charset="-122"/>
                <a:ea typeface="楷体" panose="02010609060101010101" charset="-122"/>
              </a:rPr>
              <a:t>New Forder</a:t>
            </a:r>
            <a:r>
              <a:rPr lang="zh-CN" altLang="en-US" dirty="0">
                <a:solidFill>
                  <a:schemeClr val="bg1"/>
                </a:solidFill>
                <a:latin typeface="楷体" panose="02010609060101010101" charset="-122"/>
                <a:ea typeface="楷体" panose="02010609060101010101" charset="-122"/>
              </a:rPr>
              <a:t>创建</a:t>
            </a:r>
            <a:r>
              <a:rPr lang="en-US" altLang="zh-CN" dirty="0">
                <a:solidFill>
                  <a:schemeClr val="bg1"/>
                </a:solidFill>
                <a:latin typeface="楷体" panose="02010609060101010101" charset="-122"/>
                <a:ea typeface="楷体" panose="02010609060101010101" charset="-122"/>
              </a:rPr>
              <a:t>Textures</a:t>
            </a:r>
            <a:r>
              <a:rPr lang="zh-CN" altLang="en-US" dirty="0">
                <a:solidFill>
                  <a:schemeClr val="bg1"/>
                </a:solidFill>
                <a:latin typeface="楷体" panose="02010609060101010101" charset="-122"/>
                <a:ea typeface="楷体" panose="02010609060101010101" charset="-122"/>
              </a:rPr>
              <a:t>文件夹，将贴图导入，在</a:t>
            </a:r>
            <a:r>
              <a:rPr lang="en-US" altLang="zh-CN" dirty="0">
                <a:solidFill>
                  <a:schemeClr val="bg1"/>
                </a:solidFill>
                <a:latin typeface="楷体" panose="02010609060101010101" charset="-122"/>
                <a:ea typeface="楷体" panose="02010609060101010101" charset="-122"/>
              </a:rPr>
              <a:t>unity</a:t>
            </a:r>
            <a:r>
              <a:rPr lang="zh-CN" altLang="en-US" dirty="0">
                <a:solidFill>
                  <a:schemeClr val="bg1"/>
                </a:solidFill>
                <a:latin typeface="楷体" panose="02010609060101010101" charset="-122"/>
                <a:ea typeface="楷体" panose="02010609060101010101" charset="-122"/>
              </a:rPr>
              <a:t>中获得渲染好的模型，完成模型的制作工作。</a:t>
            </a:r>
            <a:r>
              <a:rPr lang="en-US" altLang="zh-CN" dirty="0">
                <a:solidFill>
                  <a:schemeClr val="bg1"/>
                </a:solidFill>
                <a:latin typeface="楷体" panose="02010609060101010101" charset="-122"/>
                <a:ea typeface="楷体" panose="02010609060101010101" charset="-122"/>
              </a:rPr>
              <a:t>    </a:t>
            </a:r>
            <a:endParaRPr lang="en-US" altLang="zh-CN"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rPr>
              <a:t>    </a:t>
            </a:r>
            <a:endParaRPr lang="zh-CN" altLang="en-US" dirty="0">
              <a:solidFill>
                <a:schemeClr val="bg1"/>
              </a:solidFill>
            </a:endParaRPr>
          </a:p>
        </p:txBody>
      </p:sp>
      <p:pic>
        <p:nvPicPr>
          <p:cNvPr id="3" name="图片 2"/>
          <p:cNvPicPr>
            <a:picLocks noChangeAspect="1"/>
          </p:cNvPicPr>
          <p:nvPr/>
        </p:nvPicPr>
        <p:blipFill>
          <a:blip r:embed="rId1"/>
          <a:stretch>
            <a:fillRect/>
          </a:stretch>
        </p:blipFill>
        <p:spPr>
          <a:xfrm>
            <a:off x="5156243" y="86772"/>
            <a:ext cx="3453153" cy="5394915"/>
          </a:xfrm>
          <a:prstGeom prst="rect">
            <a:avLst/>
          </a:prstGeom>
        </p:spPr>
      </p:pic>
      <p:pic>
        <p:nvPicPr>
          <p:cNvPr id="5" name="图片 4"/>
          <p:cNvPicPr>
            <a:picLocks noChangeAspect="1"/>
          </p:cNvPicPr>
          <p:nvPr/>
        </p:nvPicPr>
        <p:blipFill>
          <a:blip r:embed="rId2"/>
          <a:stretch>
            <a:fillRect/>
          </a:stretch>
        </p:blipFill>
        <p:spPr>
          <a:xfrm>
            <a:off x="8609396" y="86772"/>
            <a:ext cx="3453153" cy="5394915"/>
          </a:xfrm>
          <a:prstGeom prst="rect">
            <a:avLst/>
          </a:prstGeom>
        </p:spPr>
      </p:pic>
      <p:pic>
        <p:nvPicPr>
          <p:cNvPr id="9" name="图片 8"/>
          <p:cNvPicPr>
            <a:picLocks noChangeAspect="1"/>
          </p:cNvPicPr>
          <p:nvPr/>
        </p:nvPicPr>
        <p:blipFill>
          <a:blip r:embed="rId3"/>
          <a:stretch>
            <a:fillRect/>
          </a:stretch>
        </p:blipFill>
        <p:spPr>
          <a:xfrm>
            <a:off x="5156244" y="5481686"/>
            <a:ext cx="6906306" cy="1289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par>
                                <p:cTn id="11" presetID="5"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模型制作</a:t>
            </a:r>
            <a:endParaRPr lang="zh-CN" altLang="en-US" sz="2400" dirty="0">
              <a:solidFill>
                <a:schemeClr val="bg1"/>
              </a:solidFill>
              <a:latin typeface="Ink Free" panose="03080402000500000000" charset="0"/>
              <a:ea typeface="微软雅黑 Light" panose="020B0502040204020203" pitchFamily="34" charset="-122"/>
            </a:endParaRPr>
          </a:p>
        </p:txBody>
      </p:sp>
      <p:pic>
        <p:nvPicPr>
          <p:cNvPr id="7" name="图片 6"/>
          <p:cNvPicPr>
            <a:picLocks noChangeAspect="1"/>
          </p:cNvPicPr>
          <p:nvPr/>
        </p:nvPicPr>
        <p:blipFill>
          <a:blip r:embed="rId1"/>
          <a:stretch>
            <a:fillRect/>
          </a:stretch>
        </p:blipFill>
        <p:spPr>
          <a:xfrm>
            <a:off x="1004667" y="1125220"/>
            <a:ext cx="10182666" cy="5543417"/>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程序设计</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9" name="文本框 18"/>
          <p:cNvSpPr txBox="1"/>
          <p:nvPr/>
        </p:nvSpPr>
        <p:spPr>
          <a:xfrm>
            <a:off x="474345" y="1193968"/>
            <a:ext cx="4840605" cy="2891790"/>
          </a:xfrm>
          <a:prstGeom prst="rect">
            <a:avLst/>
          </a:prstGeom>
          <a:noFill/>
        </p:spPr>
        <p:txBody>
          <a:bodyPr wrap="square" rtlCol="0">
            <a:spAutoFit/>
          </a:bodyPr>
          <a:lstStyle/>
          <a:p>
            <a:r>
              <a:rPr lang="en-US" altLang="zh-CN" sz="2800" dirty="0">
                <a:solidFill>
                  <a:schemeClr val="bg1"/>
                </a:solidFill>
                <a:latin typeface="楷体" panose="02010609060101010101" charset="-122"/>
                <a:ea typeface="楷体" panose="02010609060101010101" charset="-122"/>
              </a:rPr>
              <a:t>1.</a:t>
            </a:r>
            <a:r>
              <a:rPr lang="zh-CN" altLang="en-US" sz="2800" dirty="0">
                <a:solidFill>
                  <a:schemeClr val="bg1"/>
                </a:solidFill>
                <a:latin typeface="楷体" panose="02010609060101010101" charset="-122"/>
                <a:ea typeface="楷体" panose="02010609060101010101" charset="-122"/>
              </a:rPr>
              <a:t>引擎架构</a:t>
            </a:r>
            <a:r>
              <a:rPr lang="en-US" altLang="zh-CN" sz="2800" dirty="0">
                <a:solidFill>
                  <a:schemeClr val="bg1"/>
                </a:solidFill>
                <a:latin typeface="楷体" panose="02010609060101010101" charset="-122"/>
                <a:ea typeface="楷体" panose="02010609060101010101" charset="-122"/>
              </a:rPr>
              <a:t>-Unity</a:t>
            </a:r>
            <a:endParaRPr lang="en-US" altLang="zh-CN" sz="2800" dirty="0">
              <a:solidFill>
                <a:schemeClr val="bg1"/>
              </a:solidFill>
              <a:latin typeface="楷体" panose="02010609060101010101" charset="-122"/>
              <a:ea typeface="楷体" panose="02010609060101010101" charset="-122"/>
            </a:endParaRPr>
          </a:p>
          <a:p>
            <a:endParaRPr lang="zh-CN" altLang="en-US" sz="2800"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unity</a:t>
            </a:r>
            <a:r>
              <a:rPr lang="zh-CN" altLang="en-US" dirty="0">
                <a:solidFill>
                  <a:schemeClr val="bg1"/>
                </a:solidFill>
                <a:latin typeface="楷体" panose="02010609060101010101" charset="-122"/>
                <a:ea typeface="楷体" panose="02010609060101010101" charset="-122"/>
              </a:rPr>
              <a:t>的优点：</a:t>
            </a:r>
            <a:endParaRPr lang="zh-CN" altLang="en-US" dirty="0">
              <a:solidFill>
                <a:schemeClr val="bg1"/>
              </a:solidFill>
              <a:latin typeface="楷体" panose="02010609060101010101" charset="-122"/>
              <a:ea typeface="楷体" panose="02010609060101010101" charset="-122"/>
            </a:endParaRPr>
          </a:p>
          <a:p>
            <a:endParaRPr lang="zh-CN" altLang="en-US"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rPr>
              <a:t>1.支持多种格式导入</a:t>
            </a:r>
            <a:endParaRPr lang="zh-CN" altLang="en-US"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rPr>
              <a:t>2.高性能的灯光照明系统</a:t>
            </a:r>
            <a:endParaRPr lang="zh-CN" altLang="en-US"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3.友善的专业开发工具</a:t>
            </a:r>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4.逼真的粒子系统</a:t>
            </a:r>
            <a:endParaRPr lang="en-US" alt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5.AAA级图像渲染引擎</a:t>
            </a:r>
            <a:endParaRPr lang="en-US" altLang="zh-CN" dirty="0">
              <a:solidFill>
                <a:schemeClr val="bg1"/>
              </a:solidFill>
              <a:latin typeface="楷体" panose="02010609060101010101" charset="-122"/>
              <a:ea typeface="楷体" panose="02010609060101010101" charset="-122"/>
            </a:endParaRPr>
          </a:p>
        </p:txBody>
      </p:sp>
      <p:pic>
        <p:nvPicPr>
          <p:cNvPr id="2" name="图片 1"/>
          <p:cNvPicPr>
            <a:picLocks noChangeAspect="1"/>
          </p:cNvPicPr>
          <p:nvPr/>
        </p:nvPicPr>
        <p:blipFill>
          <a:blip r:embed="rId1"/>
          <a:stretch>
            <a:fillRect/>
          </a:stretch>
        </p:blipFill>
        <p:spPr>
          <a:xfrm>
            <a:off x="4413250" y="1345565"/>
            <a:ext cx="7405370" cy="4166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程序设计</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9" name="文本框 18"/>
          <p:cNvSpPr txBox="1"/>
          <p:nvPr/>
        </p:nvSpPr>
        <p:spPr>
          <a:xfrm>
            <a:off x="363220" y="1193968"/>
            <a:ext cx="4840605" cy="5384800"/>
          </a:xfrm>
          <a:prstGeom prst="rect">
            <a:avLst/>
          </a:prstGeom>
          <a:noFill/>
        </p:spPr>
        <p:txBody>
          <a:bodyPr wrap="square" rtlCol="0">
            <a:spAutoFit/>
          </a:bodyPr>
          <a:lstStyle/>
          <a:p>
            <a:r>
              <a:rPr lang="en-US" altLang="zh-CN" sz="2800" dirty="0">
                <a:solidFill>
                  <a:schemeClr val="bg1"/>
                </a:solidFill>
                <a:latin typeface="楷体" panose="02010609060101010101" charset="-122"/>
                <a:ea typeface="楷体" panose="02010609060101010101" charset="-122"/>
              </a:rPr>
              <a:t>2.</a:t>
            </a:r>
            <a:r>
              <a:rPr lang="zh-CN" altLang="en-US" sz="2800" dirty="0">
                <a:solidFill>
                  <a:schemeClr val="bg1"/>
                </a:solidFill>
                <a:latin typeface="楷体" panose="02010609060101010101" charset="-122"/>
                <a:ea typeface="楷体" panose="02010609060101010101" charset="-122"/>
              </a:rPr>
              <a:t>人物设计</a:t>
            </a:r>
            <a:r>
              <a:rPr lang="en-US" altLang="zh-CN" sz="2800" dirty="0">
                <a:solidFill>
                  <a:schemeClr val="bg1"/>
                </a:solidFill>
                <a:latin typeface="楷体" panose="02010609060101010101" charset="-122"/>
                <a:ea typeface="楷体" panose="02010609060101010101" charset="-122"/>
              </a:rPr>
              <a:t>-Opsive</a:t>
            </a:r>
            <a:endParaRPr lang="en-US" altLang="zh-CN" sz="2800" dirty="0">
              <a:solidFill>
                <a:schemeClr val="bg1"/>
              </a:solidFill>
              <a:latin typeface="楷体" panose="02010609060101010101" charset="-122"/>
              <a:ea typeface="楷体" panose="02010609060101010101" charset="-122"/>
            </a:endParaRPr>
          </a:p>
          <a:p>
            <a:endParaRPr lang="zh-CN" altLang="en-US" sz="2800" dirty="0">
              <a:solidFill>
                <a:schemeClr val="bg1"/>
              </a:solidFill>
              <a:latin typeface="楷体" panose="02010609060101010101" charset="-122"/>
              <a:ea typeface="楷体" panose="02010609060101010101" charset="-122"/>
            </a:endParaRPr>
          </a:p>
          <a:p>
            <a:r>
              <a:rPr dirty="0">
                <a:solidFill>
                  <a:schemeClr val="bg1"/>
                </a:solidFill>
                <a:latin typeface="楷体" panose="02010609060101010101" charset="-122"/>
                <a:ea typeface="楷体" panose="02010609060101010101" charset="-122"/>
              </a:rPr>
              <a:t>Opsive是一家</a:t>
            </a:r>
            <a:r>
              <a:rPr dirty="0">
                <a:solidFill>
                  <a:schemeClr val="bg1"/>
                </a:solidFill>
                <a:latin typeface="楷体" panose="02010609060101010101" charset="-122"/>
                <a:ea typeface="楷体" panose="02010609060101010101" charset="-122"/>
                <a:sym typeface="+mn-ea"/>
              </a:rPr>
              <a:t>位于北卡罗来纳州罗利的小型独立公司</a:t>
            </a:r>
            <a:r>
              <a:rPr lang="zh-CN" dirty="0">
                <a:solidFill>
                  <a:schemeClr val="bg1"/>
                </a:solidFill>
                <a:latin typeface="楷体" panose="02010609060101010101" charset="-122"/>
                <a:ea typeface="楷体" panose="02010609060101010101" charset="-122"/>
                <a:sym typeface="+mn-ea"/>
              </a:rPr>
              <a:t>制作的一套解决方案，</a:t>
            </a:r>
            <a:r>
              <a:rPr dirty="0">
                <a:solidFill>
                  <a:schemeClr val="bg1"/>
                </a:solidFill>
                <a:latin typeface="楷体" panose="02010609060101010101" charset="-122"/>
                <a:ea typeface="楷体" panose="02010609060101010101" charset="-122"/>
              </a:rPr>
              <a:t>包含许多其他角色控制</a:t>
            </a:r>
            <a:r>
              <a:rPr lang="zh-CN" dirty="0">
                <a:solidFill>
                  <a:schemeClr val="bg1"/>
                </a:solidFill>
                <a:latin typeface="楷体" panose="02010609060101010101" charset="-122"/>
                <a:ea typeface="楷体" panose="02010609060101010101" charset="-122"/>
              </a:rPr>
              <a:t>插件</a:t>
            </a:r>
            <a:r>
              <a:rPr dirty="0">
                <a:solidFill>
                  <a:schemeClr val="bg1"/>
                </a:solidFill>
                <a:latin typeface="楷体" panose="02010609060101010101" charset="-122"/>
                <a:ea typeface="楷体" panose="02010609060101010101" charset="-122"/>
              </a:rPr>
              <a:t>通常不具备的独特功能。包括第一人称和第三人称视角类型</a:t>
            </a:r>
            <a:r>
              <a:rPr lang="zh-CN" dirty="0">
                <a:solidFill>
                  <a:schemeClr val="bg1"/>
                </a:solidFill>
                <a:latin typeface="楷体" panose="02010609060101010101" charset="-122"/>
                <a:ea typeface="楷体" panose="02010609060101010101" charset="-122"/>
              </a:rPr>
              <a:t>。</a:t>
            </a:r>
            <a:r>
              <a:rPr lang="en-US" altLang="zh-CN" dirty="0" err="1">
                <a:solidFill>
                  <a:schemeClr val="bg1"/>
                </a:solidFill>
                <a:latin typeface="楷体" panose="02010609060101010101" charset="-122"/>
                <a:ea typeface="楷体" panose="02010609060101010101" charset="-122"/>
                <a:sym typeface="+mn-ea"/>
              </a:rPr>
              <a:t>Opsive</a:t>
            </a:r>
            <a:r>
              <a:rPr lang="zh-CN" altLang="en-US" dirty="0">
                <a:solidFill>
                  <a:schemeClr val="bg1"/>
                </a:solidFill>
                <a:latin typeface="楷体" panose="02010609060101010101" charset="-122"/>
                <a:ea typeface="楷体" panose="02010609060101010101" charset="-122"/>
                <a:sym typeface="+mn-ea"/>
              </a:rPr>
              <a:t>集成了人物的动作行为树，使得人物的各个动作能够非常连贯地衔接起来。</a:t>
            </a:r>
            <a:endParaRPr lang="zh-CN" altLang="en-US" dirty="0">
              <a:solidFill>
                <a:schemeClr val="bg1"/>
              </a:solidFill>
              <a:latin typeface="楷体" panose="02010609060101010101" charset="-122"/>
              <a:ea typeface="楷体" panose="02010609060101010101" charset="-122"/>
              <a:sym typeface="+mn-ea"/>
            </a:endParaRPr>
          </a:p>
          <a:p>
            <a:endParaRPr lang="zh-CN" altLang="en-US" dirty="0">
              <a:solidFill>
                <a:schemeClr val="bg1"/>
              </a:solidFill>
              <a:latin typeface="楷体" panose="02010609060101010101" charset="-122"/>
              <a:ea typeface="楷体" panose="02010609060101010101" charset="-122"/>
              <a:sym typeface="+mn-ea"/>
            </a:endParaRPr>
          </a:p>
          <a:p>
            <a:r>
              <a:rPr lang="zh-CN" dirty="0">
                <a:solidFill>
                  <a:schemeClr val="bg1"/>
                </a:solidFill>
                <a:latin typeface="楷体" panose="02010609060101010101" charset="-122"/>
                <a:ea typeface="楷体" panose="02010609060101010101" charset="-122"/>
              </a:rPr>
              <a:t>首先，在</a:t>
            </a:r>
            <a:r>
              <a:rPr lang="en-US" altLang="zh-CN" dirty="0">
                <a:solidFill>
                  <a:schemeClr val="bg1"/>
                </a:solidFill>
                <a:latin typeface="楷体" panose="02010609060101010101" charset="-122"/>
                <a:ea typeface="楷体" panose="02010609060101010101" charset="-122"/>
              </a:rPr>
              <a:t>Character Manager</a:t>
            </a:r>
            <a:r>
              <a:rPr lang="zh-CN" altLang="en-US" dirty="0">
                <a:solidFill>
                  <a:schemeClr val="bg1"/>
                </a:solidFill>
                <a:latin typeface="楷体" panose="02010609060101010101" charset="-122"/>
                <a:ea typeface="楷体" panose="02010609060101010101" charset="-122"/>
              </a:rPr>
              <a:t>中添加人物模型并绑定人物骨骼，然后针对人物的各个部位调用</a:t>
            </a:r>
            <a:r>
              <a:rPr lang="en-US" altLang="zh-CN" dirty="0">
                <a:solidFill>
                  <a:schemeClr val="bg1"/>
                </a:solidFill>
                <a:latin typeface="楷体" panose="02010609060101010101" charset="-122"/>
                <a:ea typeface="楷体" panose="02010609060101010101" charset="-122"/>
              </a:rPr>
              <a:t>Opsive</a:t>
            </a:r>
            <a:r>
              <a:rPr lang="zh-CN" altLang="en-US" dirty="0">
                <a:solidFill>
                  <a:schemeClr val="bg1"/>
                </a:solidFill>
                <a:latin typeface="楷体" panose="02010609060101010101" charset="-122"/>
                <a:ea typeface="楷体" panose="02010609060101010101" charset="-122"/>
              </a:rPr>
              <a:t>的人物动画素材，将人物的各种动作状态通过</a:t>
            </a:r>
            <a:r>
              <a:rPr lang="en-US" altLang="zh-CN" dirty="0">
                <a:solidFill>
                  <a:schemeClr val="bg1"/>
                </a:solidFill>
                <a:latin typeface="楷体" panose="02010609060101010101" charset="-122"/>
                <a:ea typeface="楷体" panose="02010609060101010101" charset="-122"/>
              </a:rPr>
              <a:t>int</a:t>
            </a:r>
            <a:r>
              <a:rPr lang="zh-CN" altLang="en-US" dirty="0">
                <a:solidFill>
                  <a:schemeClr val="bg1"/>
                </a:solidFill>
                <a:latin typeface="楷体" panose="02010609060101010101" charset="-122"/>
                <a:ea typeface="楷体" panose="02010609060101010101" charset="-122"/>
              </a:rPr>
              <a:t>值做好过渡衔接，这样就完成了人物的构建和动画器的逻辑制作。</a:t>
            </a:r>
            <a:endParaRPr lang="zh-CN" altLang="en-US" dirty="0">
              <a:solidFill>
                <a:schemeClr val="bg1"/>
              </a:solidFill>
              <a:latin typeface="楷体" panose="02010609060101010101" charset="-122"/>
              <a:ea typeface="楷体" panose="02010609060101010101" charset="-122"/>
            </a:endParaRPr>
          </a:p>
          <a:p>
            <a:endParaRPr lang="zh-CN" altLang="en-US"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rPr>
              <a:t>其次，在</a:t>
            </a:r>
            <a:r>
              <a:rPr lang="en-US" altLang="zh-CN" dirty="0">
                <a:solidFill>
                  <a:schemeClr val="bg1"/>
                </a:solidFill>
                <a:latin typeface="楷体" panose="02010609060101010101" charset="-122"/>
                <a:ea typeface="楷体" panose="02010609060101010101" charset="-122"/>
              </a:rPr>
              <a:t>Set Up</a:t>
            </a:r>
            <a:r>
              <a:rPr lang="zh-CN" altLang="en-US" dirty="0">
                <a:solidFill>
                  <a:schemeClr val="bg1"/>
                </a:solidFill>
                <a:latin typeface="楷体" panose="02010609060101010101" charset="-122"/>
                <a:ea typeface="楷体" panose="02010609060101010101" charset="-122"/>
              </a:rPr>
              <a:t>中设置对应的</a:t>
            </a:r>
            <a:r>
              <a:rPr lang="en-US" altLang="zh-CN" dirty="0">
                <a:solidFill>
                  <a:schemeClr val="bg1"/>
                </a:solidFill>
                <a:latin typeface="楷体" panose="02010609060101010101" charset="-122"/>
                <a:ea typeface="楷体" panose="02010609060101010101" charset="-122"/>
              </a:rPr>
              <a:t>Layer</a:t>
            </a:r>
            <a:r>
              <a:rPr lang="zh-CN" altLang="en-US" dirty="0">
                <a:solidFill>
                  <a:schemeClr val="bg1"/>
                </a:solidFill>
                <a:latin typeface="楷体" panose="02010609060101010101" charset="-122"/>
                <a:ea typeface="楷体" panose="02010609060101010101" charset="-122"/>
              </a:rPr>
              <a:t>层级和各种动作的触发按钮以及</a:t>
            </a:r>
            <a:r>
              <a:rPr lang="en-US" altLang="zh-CN" dirty="0">
                <a:solidFill>
                  <a:schemeClr val="bg1"/>
                </a:solidFill>
                <a:latin typeface="楷体" panose="02010609060101010101" charset="-122"/>
                <a:ea typeface="楷体" panose="02010609060101010101" charset="-122"/>
              </a:rPr>
              <a:t>Camera</a:t>
            </a:r>
            <a:r>
              <a:rPr lang="zh-CN" altLang="en-US" dirty="0">
                <a:solidFill>
                  <a:schemeClr val="bg1"/>
                </a:solidFill>
                <a:latin typeface="楷体" panose="02010609060101010101" charset="-122"/>
                <a:ea typeface="楷体" panose="02010609060101010101" charset="-122"/>
              </a:rPr>
              <a:t>的属性参数，完成人物和摄像机的绑定。</a:t>
            </a:r>
            <a:endParaRPr lang="zh-CN" altLang="en-US" dirty="0">
              <a:solidFill>
                <a:schemeClr val="bg1"/>
              </a:solidFill>
              <a:latin typeface="楷体" panose="02010609060101010101" charset="-122"/>
              <a:ea typeface="楷体" panose="02010609060101010101" charset="-122"/>
            </a:endParaRPr>
          </a:p>
        </p:txBody>
      </p:sp>
      <p:pic>
        <p:nvPicPr>
          <p:cNvPr id="3" name="图片 2"/>
          <p:cNvPicPr>
            <a:picLocks noChangeAspect="1"/>
          </p:cNvPicPr>
          <p:nvPr/>
        </p:nvPicPr>
        <p:blipFill>
          <a:blip r:embed="rId1"/>
          <a:stretch>
            <a:fillRect/>
          </a:stretch>
        </p:blipFill>
        <p:spPr>
          <a:xfrm>
            <a:off x="5598160" y="121920"/>
            <a:ext cx="6158230" cy="3361690"/>
          </a:xfrm>
          <a:prstGeom prst="rect">
            <a:avLst/>
          </a:prstGeom>
        </p:spPr>
      </p:pic>
      <p:pic>
        <p:nvPicPr>
          <p:cNvPr id="4" name="图片 3"/>
          <p:cNvPicPr>
            <a:picLocks noChangeAspect="1"/>
          </p:cNvPicPr>
          <p:nvPr/>
        </p:nvPicPr>
        <p:blipFill>
          <a:blip r:embed="rId2"/>
          <a:stretch>
            <a:fillRect/>
          </a:stretch>
        </p:blipFill>
        <p:spPr>
          <a:xfrm>
            <a:off x="5314950" y="3540760"/>
            <a:ext cx="3923030" cy="3223260"/>
          </a:xfrm>
          <a:prstGeom prst="rect">
            <a:avLst/>
          </a:prstGeom>
        </p:spPr>
      </p:pic>
      <p:pic>
        <p:nvPicPr>
          <p:cNvPr id="5" name="图片 4"/>
          <p:cNvPicPr>
            <a:picLocks noChangeAspect="1"/>
          </p:cNvPicPr>
          <p:nvPr/>
        </p:nvPicPr>
        <p:blipFill>
          <a:blip r:embed="rId3"/>
          <a:stretch>
            <a:fillRect/>
          </a:stretch>
        </p:blipFill>
        <p:spPr>
          <a:xfrm>
            <a:off x="9349105" y="3540760"/>
            <a:ext cx="2684780" cy="3204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par>
                                <p:cTn id="14" presetID="5"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程序设计</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9" name="文本框 18"/>
          <p:cNvSpPr txBox="1"/>
          <p:nvPr/>
        </p:nvSpPr>
        <p:spPr>
          <a:xfrm>
            <a:off x="241935" y="1193968"/>
            <a:ext cx="4840605" cy="4954270"/>
          </a:xfrm>
          <a:prstGeom prst="rect">
            <a:avLst/>
          </a:prstGeom>
          <a:noFill/>
        </p:spPr>
        <p:txBody>
          <a:bodyPr wrap="square" rtlCol="0">
            <a:spAutoFit/>
          </a:bodyPr>
          <a:lstStyle/>
          <a:p>
            <a:endParaRPr lang="zh-CN" altLang="en-US" sz="2800" dirty="0">
              <a:solidFill>
                <a:schemeClr val="bg1"/>
              </a:solidFill>
              <a:latin typeface="楷体" panose="02010609060101010101" charset="-122"/>
              <a:ea typeface="楷体" panose="02010609060101010101" charset="-122"/>
            </a:endParaRPr>
          </a:p>
          <a:p>
            <a:r>
              <a:rPr lang="en-US" dirty="0">
                <a:solidFill>
                  <a:schemeClr val="bg1"/>
                </a:solidFill>
                <a:latin typeface="楷体" panose="02010609060101010101" charset="-122"/>
                <a:ea typeface="楷体" panose="02010609060101010101" charset="-122"/>
              </a:rPr>
              <a:t>Opsive</a:t>
            </a:r>
            <a:r>
              <a:rPr lang="zh-CN" altLang="en-US" dirty="0">
                <a:solidFill>
                  <a:schemeClr val="bg1"/>
                </a:solidFill>
                <a:latin typeface="楷体" panose="02010609060101010101" charset="-122"/>
                <a:ea typeface="楷体" panose="02010609060101010101" charset="-122"/>
              </a:rPr>
              <a:t>中除了对角色的动作系统进行了整合，而且还提供了一套完整的摄像机解决方案。</a:t>
            </a:r>
            <a:endParaRPr lang="zh-CN" altLang="en-US" dirty="0">
              <a:solidFill>
                <a:schemeClr val="bg1"/>
              </a:solidFill>
              <a:latin typeface="楷体" panose="02010609060101010101" charset="-122"/>
              <a:ea typeface="楷体" panose="02010609060101010101" charset="-122"/>
            </a:endParaRPr>
          </a:p>
          <a:p>
            <a:endParaRPr lang="zh-CN" altLang="en-US"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rPr>
              <a:t>通过在</a:t>
            </a:r>
            <a:r>
              <a:rPr lang="en-US" altLang="zh-CN" dirty="0">
                <a:solidFill>
                  <a:schemeClr val="bg1"/>
                </a:solidFill>
                <a:latin typeface="楷体" panose="02010609060101010101" charset="-122"/>
                <a:ea typeface="楷体" panose="02010609060101010101" charset="-122"/>
              </a:rPr>
              <a:t>Camera Controller</a:t>
            </a:r>
            <a:r>
              <a:rPr lang="zh-CN" altLang="en-US" dirty="0">
                <a:solidFill>
                  <a:schemeClr val="bg1"/>
                </a:solidFill>
                <a:latin typeface="楷体" panose="02010609060101010101" charset="-122"/>
                <a:ea typeface="楷体" panose="02010609060101010101" charset="-122"/>
              </a:rPr>
              <a:t>和角色脚本的</a:t>
            </a:r>
            <a:r>
              <a:rPr lang="en-US" altLang="zh-CN" dirty="0">
                <a:solidFill>
                  <a:schemeClr val="bg1"/>
                </a:solidFill>
                <a:latin typeface="楷体" panose="02010609060101010101" charset="-122"/>
                <a:ea typeface="楷体" panose="02010609060101010101" charset="-122"/>
              </a:rPr>
              <a:t>Unity Input</a:t>
            </a:r>
            <a:r>
              <a:rPr lang="zh-CN" altLang="en-US" dirty="0">
                <a:solidFill>
                  <a:schemeClr val="bg1"/>
                </a:solidFill>
                <a:latin typeface="楷体" panose="02010609060101010101" charset="-122"/>
                <a:ea typeface="楷体" panose="02010609060101010101" charset="-122"/>
              </a:rPr>
              <a:t>中调整参数，就能够实现各种角度的摄像机跟随效果，以及当摄像机和角色中间存在遮挡物体时，也能够通过射线检测的方式判断该情况，并适当地拉进摄像机。同时利用脚本</a:t>
            </a:r>
            <a:r>
              <a:rPr lang="en-US" altLang="zh-CN" dirty="0">
                <a:solidFill>
                  <a:schemeClr val="bg1"/>
                </a:solidFill>
                <a:latin typeface="楷体" panose="02010609060101010101" charset="-122"/>
                <a:ea typeface="楷体" panose="02010609060101010101" charset="-122"/>
              </a:rPr>
              <a:t>Object Fader</a:t>
            </a:r>
            <a:r>
              <a:rPr lang="zh-CN" altLang="en-US" dirty="0">
                <a:solidFill>
                  <a:schemeClr val="bg1"/>
                </a:solidFill>
                <a:latin typeface="楷体" panose="02010609060101010101" charset="-122"/>
                <a:ea typeface="楷体" panose="02010609060101010101" charset="-122"/>
              </a:rPr>
              <a:t>能够实现对过近的物体进行半透明处理或者模糊处理，从而保证摄像机对人物的捕捉和跟随。</a:t>
            </a:r>
            <a:endParaRPr lang="zh-CN" altLang="en-US" dirty="0">
              <a:solidFill>
                <a:schemeClr val="bg1"/>
              </a:solidFill>
              <a:latin typeface="楷体" panose="02010609060101010101" charset="-122"/>
              <a:ea typeface="楷体" panose="02010609060101010101" charset="-122"/>
            </a:endParaRPr>
          </a:p>
          <a:p>
            <a:endParaRPr lang="zh-CN" altLang="en-US"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rPr>
              <a:t>人物移动方面，我们没有使用</a:t>
            </a:r>
            <a:r>
              <a:rPr lang="en-US" altLang="zh-CN" dirty="0">
                <a:solidFill>
                  <a:schemeClr val="bg1"/>
                </a:solidFill>
                <a:latin typeface="楷体" panose="02010609060101010101" charset="-122"/>
                <a:ea typeface="楷体" panose="02010609060101010101" charset="-122"/>
                <a:sym typeface="+mn-ea"/>
              </a:rPr>
              <a:t>A</a:t>
            </a:r>
            <a:r>
              <a:rPr lang="zh-CN" altLang="en-US" dirty="0">
                <a:solidFill>
                  <a:schemeClr val="bg1"/>
                </a:solidFill>
                <a:latin typeface="楷体" panose="02010609060101010101" charset="-122"/>
                <a:ea typeface="楷体" panose="02010609060101010101" charset="-122"/>
                <a:sym typeface="+mn-ea"/>
              </a:rPr>
              <a:t>nimation动画系统来进行根骨骼的位移，而是使用</a:t>
            </a:r>
            <a:r>
              <a:rPr lang="zh-CN" altLang="en-US" dirty="0">
                <a:solidFill>
                  <a:schemeClr val="bg1"/>
                </a:solidFill>
                <a:latin typeface="楷体" panose="02010609060101010101" charset="-122"/>
                <a:ea typeface="楷体" panose="02010609060101010101" charset="-122"/>
              </a:rPr>
              <a:t>传统</a:t>
            </a:r>
            <a:r>
              <a:rPr lang="en-US" altLang="zh-CN" dirty="0">
                <a:solidFill>
                  <a:schemeClr val="bg1"/>
                </a:solidFill>
                <a:latin typeface="楷体" panose="02010609060101010101" charset="-122"/>
                <a:ea typeface="楷体" panose="02010609060101010101" charset="-122"/>
              </a:rPr>
              <a:t>unity</a:t>
            </a:r>
            <a:r>
              <a:rPr lang="zh-CN" altLang="en-US" dirty="0">
                <a:solidFill>
                  <a:schemeClr val="bg1"/>
                </a:solidFill>
                <a:latin typeface="楷体" panose="02010609060101010101" charset="-122"/>
                <a:ea typeface="楷体" panose="02010609060101010101" charset="-122"/>
              </a:rPr>
              <a:t>自带的Character Controller组件完成角色移动，也就是坐标移动。</a:t>
            </a:r>
            <a:endParaRPr lang="zh-CN" altLang="en-US" dirty="0">
              <a:solidFill>
                <a:schemeClr val="bg1"/>
              </a:solidFill>
              <a:latin typeface="楷体" panose="02010609060101010101" charset="-122"/>
              <a:ea typeface="楷体" panose="02010609060101010101" charset="-122"/>
            </a:endParaRPr>
          </a:p>
        </p:txBody>
      </p:sp>
      <p:pic>
        <p:nvPicPr>
          <p:cNvPr id="2" name="图片 1"/>
          <p:cNvPicPr>
            <a:picLocks noChangeAspect="1"/>
          </p:cNvPicPr>
          <p:nvPr/>
        </p:nvPicPr>
        <p:blipFill>
          <a:blip r:embed="rId1"/>
          <a:stretch>
            <a:fillRect/>
          </a:stretch>
        </p:blipFill>
        <p:spPr>
          <a:xfrm>
            <a:off x="8515350" y="219075"/>
            <a:ext cx="3587115" cy="6419850"/>
          </a:xfrm>
          <a:prstGeom prst="rect">
            <a:avLst/>
          </a:prstGeom>
        </p:spPr>
      </p:pic>
      <p:pic>
        <p:nvPicPr>
          <p:cNvPr id="6" name="图片 5"/>
          <p:cNvPicPr>
            <a:picLocks noChangeAspect="1"/>
          </p:cNvPicPr>
          <p:nvPr/>
        </p:nvPicPr>
        <p:blipFill>
          <a:blip r:embed="rId2"/>
          <a:stretch>
            <a:fillRect/>
          </a:stretch>
        </p:blipFill>
        <p:spPr>
          <a:xfrm>
            <a:off x="5082540" y="219075"/>
            <a:ext cx="3590925" cy="6419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heckerboard(across)">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p:cNvSpPr txBox="1">
            <a:spLocks noChangeArrowheads="1"/>
          </p:cNvSpPr>
          <p:nvPr/>
        </p:nvSpPr>
        <p:spPr bwMode="auto">
          <a:xfrm>
            <a:off x="5519936" y="2070100"/>
            <a:ext cx="115212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a:r>
              <a:rPr lang="en-US" altLang="zh-CN" sz="5400" dirty="0">
                <a:solidFill>
                  <a:prstClr val="white"/>
                </a:solidFill>
                <a:latin typeface="Agency FB" panose="020B0503020202020204" pitchFamily="34" charset="0"/>
                <a:ea typeface="微软雅黑" panose="020B0503020204020204" pitchFamily="34" charset="-122"/>
                <a:cs typeface="+mn-ea"/>
                <a:sym typeface="+mn-lt"/>
              </a:rPr>
              <a:t>01</a:t>
            </a:r>
            <a:endParaRPr lang="zh-CN" altLang="en-US" sz="5400" dirty="0">
              <a:solidFill>
                <a:prstClr val="white"/>
              </a:solidFill>
              <a:latin typeface="Agency FB" panose="020B0503020202020204" pitchFamily="34" charset="0"/>
              <a:ea typeface="微软雅黑" panose="020B0503020204020204" pitchFamily="34" charset="-122"/>
              <a:cs typeface="+mn-ea"/>
              <a:sym typeface="+mn-lt"/>
            </a:endParaRPr>
          </a:p>
        </p:txBody>
      </p:sp>
      <p:sp>
        <p:nvSpPr>
          <p:cNvPr id="8" name="文本框 7"/>
          <p:cNvSpPr txBox="1"/>
          <p:nvPr/>
        </p:nvSpPr>
        <p:spPr>
          <a:xfrm>
            <a:off x="5005705" y="3419475"/>
            <a:ext cx="2585720" cy="706755"/>
          </a:xfrm>
          <a:prstGeom prst="rect">
            <a:avLst/>
          </a:prstGeom>
          <a:noFill/>
        </p:spPr>
        <p:txBody>
          <a:bodyPr wrap="square" rtlCol="0">
            <a:spAutoFit/>
          </a:bodyPr>
          <a:lstStyle/>
          <a:p>
            <a:pPr indent="0">
              <a:buFont typeface="Wingdings" panose="05000000000000000000" charset="0"/>
              <a:buNone/>
            </a:pPr>
            <a:r>
              <a:rPr lang="zh-CN" altLang="en-US" sz="4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ea"/>
              </a:rPr>
              <a:t>作品价值</a:t>
            </a:r>
            <a:endParaRPr lang="zh-CN" altLang="en-US" sz="4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ea"/>
            </a:endParaRPr>
          </a:p>
        </p:txBody>
      </p:sp>
      <p:sp>
        <p:nvSpPr>
          <p:cNvPr id="9" name="等腰三角形 8"/>
          <p:cNvSpPr/>
          <p:nvPr/>
        </p:nvSpPr>
        <p:spPr>
          <a:xfrm>
            <a:off x="5092023" y="1347537"/>
            <a:ext cx="1931728" cy="1694140"/>
          </a:xfrm>
          <a:prstGeom prst="triangl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18490" y="130175"/>
            <a:ext cx="5051425" cy="6597650"/>
          </a:xfrm>
          <a:prstGeom prst="rect">
            <a:avLst/>
          </a:prstGeom>
        </p:spPr>
      </p:pic>
      <p:pic>
        <p:nvPicPr>
          <p:cNvPr id="5" name="图片 4"/>
          <p:cNvPicPr>
            <a:picLocks noChangeAspect="1"/>
          </p:cNvPicPr>
          <p:nvPr/>
        </p:nvPicPr>
        <p:blipFill>
          <a:blip r:embed="rId2"/>
          <a:stretch>
            <a:fillRect/>
          </a:stretch>
        </p:blipFill>
        <p:spPr>
          <a:xfrm>
            <a:off x="6205220" y="129540"/>
            <a:ext cx="5579110" cy="6598285"/>
          </a:xfrm>
          <a:prstGeom prst="rect">
            <a:avLst/>
          </a:prstGeom>
        </p:spPr>
      </p:pic>
      <p:sp>
        <p:nvSpPr>
          <p:cNvPr id="9" name="文本框 8"/>
          <p:cNvSpPr txBox="1"/>
          <p:nvPr/>
        </p:nvSpPr>
        <p:spPr>
          <a:xfrm>
            <a:off x="3218815" y="3844290"/>
            <a:ext cx="1897380" cy="368300"/>
          </a:xfrm>
          <a:prstGeom prst="rect">
            <a:avLst/>
          </a:prstGeom>
          <a:noFill/>
        </p:spPr>
        <p:txBody>
          <a:bodyPr wrap="none" rtlCol="0" anchor="t">
            <a:spAutoFit/>
          </a:bodyPr>
          <a:lstStyle/>
          <a:p>
            <a:pPr marL="342900" indent="-342900" algn="l">
              <a:buFont typeface="Wingdings" panose="05000000000000000000" charset="0"/>
              <a:buChar char="Ø"/>
            </a:pPr>
            <a:r>
              <a:rPr lang="zh-CN" altLang="en-US" dirty="0">
                <a:solidFill>
                  <a:schemeClr val="bg1"/>
                </a:solidFill>
                <a:latin typeface="Ink Free" panose="03080402000500000000" charset="0"/>
                <a:ea typeface="微软雅黑 Light" panose="020B0502040204020203" pitchFamily="34" charset="-122"/>
                <a:sym typeface="+mn-ea"/>
              </a:rPr>
              <a:t>获取用户输入</a:t>
            </a:r>
            <a:endParaRPr lang="zh-CN" altLang="en-US" dirty="0">
              <a:solidFill>
                <a:schemeClr val="bg1"/>
              </a:solidFill>
              <a:latin typeface="Ink Free" panose="03080402000500000000" charset="0"/>
              <a:ea typeface="微软雅黑 Light" panose="020B0502040204020203" pitchFamily="34" charset="-122"/>
              <a:sym typeface="+mn-ea"/>
            </a:endParaRPr>
          </a:p>
        </p:txBody>
      </p:sp>
      <p:sp>
        <p:nvSpPr>
          <p:cNvPr id="10" name="文本框 9"/>
          <p:cNvSpPr txBox="1"/>
          <p:nvPr/>
        </p:nvSpPr>
        <p:spPr>
          <a:xfrm>
            <a:off x="3046730" y="5252085"/>
            <a:ext cx="2500630" cy="368300"/>
          </a:xfrm>
          <a:prstGeom prst="rect">
            <a:avLst/>
          </a:prstGeom>
          <a:noFill/>
        </p:spPr>
        <p:txBody>
          <a:bodyPr wrap="none" rtlCol="0" anchor="t">
            <a:spAutoFit/>
          </a:bodyPr>
          <a:lstStyle/>
          <a:p>
            <a:pPr marL="342900" indent="-342900" algn="l">
              <a:buFont typeface="Wingdings" panose="05000000000000000000" charset="0"/>
              <a:buChar char="Ø"/>
            </a:pPr>
            <a:r>
              <a:rPr lang="zh-CN" altLang="en-US" dirty="0">
                <a:solidFill>
                  <a:schemeClr val="bg1"/>
                </a:solidFill>
                <a:latin typeface="Ink Free" panose="03080402000500000000" charset="0"/>
                <a:ea typeface="微软雅黑 Light" panose="020B0502040204020203" pitchFamily="34" charset="-122"/>
                <a:sym typeface="+mn-ea"/>
              </a:rPr>
              <a:t>旋转视角</a:t>
            </a:r>
            <a:r>
              <a:rPr lang="en-US" altLang="zh-CN" dirty="0">
                <a:solidFill>
                  <a:schemeClr val="bg1"/>
                </a:solidFill>
                <a:latin typeface="Ink Free" panose="03080402000500000000" charset="0"/>
                <a:ea typeface="微软雅黑 Light" panose="020B0502040204020203" pitchFamily="34" charset="-122"/>
                <a:sym typeface="+mn-ea"/>
              </a:rPr>
              <a:t>&amp;</a:t>
            </a:r>
            <a:r>
              <a:rPr lang="zh-CN" altLang="en-US" dirty="0">
                <a:solidFill>
                  <a:schemeClr val="bg1"/>
                </a:solidFill>
                <a:latin typeface="Ink Free" panose="03080402000500000000" charset="0"/>
                <a:ea typeface="微软雅黑 Light" panose="020B0502040204020203" pitchFamily="34" charset="-122"/>
                <a:sym typeface="+mn-ea"/>
              </a:rPr>
              <a:t>保持距离</a:t>
            </a:r>
            <a:endParaRPr lang="zh-CN" altLang="en-US" dirty="0">
              <a:solidFill>
                <a:schemeClr val="bg1"/>
              </a:solidFill>
              <a:latin typeface="Ink Free" panose="03080402000500000000" charset="0"/>
              <a:ea typeface="微软雅黑 Light" panose="020B0502040204020203" pitchFamily="34" charset="-122"/>
              <a:sym typeface="+mn-ea"/>
            </a:endParaRPr>
          </a:p>
        </p:txBody>
      </p:sp>
      <p:sp>
        <p:nvSpPr>
          <p:cNvPr id="11" name="文本框 10"/>
          <p:cNvSpPr txBox="1"/>
          <p:nvPr/>
        </p:nvSpPr>
        <p:spPr>
          <a:xfrm>
            <a:off x="9301480" y="3475990"/>
            <a:ext cx="1897380" cy="368300"/>
          </a:xfrm>
          <a:prstGeom prst="rect">
            <a:avLst/>
          </a:prstGeom>
          <a:noFill/>
        </p:spPr>
        <p:txBody>
          <a:bodyPr wrap="none" rtlCol="0" anchor="t">
            <a:spAutoFit/>
          </a:bodyPr>
          <a:lstStyle/>
          <a:p>
            <a:pPr marL="342900" indent="-342900" algn="l">
              <a:buFont typeface="Wingdings" panose="05000000000000000000" charset="0"/>
              <a:buChar char="Ø"/>
            </a:pPr>
            <a:r>
              <a:rPr lang="zh-CN" altLang="en-US" dirty="0">
                <a:solidFill>
                  <a:schemeClr val="bg1"/>
                </a:solidFill>
                <a:latin typeface="Ink Free" panose="03080402000500000000" charset="0"/>
                <a:ea typeface="微软雅黑 Light" panose="020B0502040204020203" pitchFamily="34" charset="-122"/>
                <a:sym typeface="+mn-ea"/>
              </a:rPr>
              <a:t>获取用户输入</a:t>
            </a:r>
            <a:endParaRPr lang="zh-CN" altLang="en-US" dirty="0">
              <a:solidFill>
                <a:schemeClr val="bg1"/>
              </a:solidFill>
              <a:latin typeface="Ink Free" panose="03080402000500000000" charset="0"/>
              <a:ea typeface="微软雅黑 Light" panose="020B0502040204020203" pitchFamily="34" charset="-122"/>
              <a:sym typeface="+mn-ea"/>
            </a:endParaRPr>
          </a:p>
        </p:txBody>
      </p:sp>
      <p:sp>
        <p:nvSpPr>
          <p:cNvPr id="12" name="文本框 11"/>
          <p:cNvSpPr txBox="1"/>
          <p:nvPr/>
        </p:nvSpPr>
        <p:spPr>
          <a:xfrm>
            <a:off x="9762490" y="5252085"/>
            <a:ext cx="1440180" cy="368300"/>
          </a:xfrm>
          <a:prstGeom prst="rect">
            <a:avLst/>
          </a:prstGeom>
          <a:noFill/>
        </p:spPr>
        <p:txBody>
          <a:bodyPr wrap="none" rtlCol="0" anchor="t">
            <a:spAutoFit/>
          </a:bodyPr>
          <a:lstStyle/>
          <a:p>
            <a:pPr marL="342900" indent="-342900" algn="l">
              <a:buFont typeface="Wingdings" panose="05000000000000000000" charset="0"/>
              <a:buChar char="Ø"/>
            </a:pPr>
            <a:r>
              <a:rPr lang="zh-CN" altLang="en-US" dirty="0">
                <a:solidFill>
                  <a:schemeClr val="bg1"/>
                </a:solidFill>
                <a:latin typeface="Ink Free" panose="03080402000500000000" charset="0"/>
                <a:ea typeface="微软雅黑 Light" panose="020B0502040204020203" pitchFamily="34" charset="-122"/>
                <a:sym typeface="+mn-ea"/>
              </a:rPr>
              <a:t>角色移动</a:t>
            </a:r>
            <a:endParaRPr lang="zh-CN" altLang="en-US" dirty="0">
              <a:solidFill>
                <a:schemeClr val="bg1"/>
              </a:solidFill>
              <a:latin typeface="Ink Free" panose="03080402000500000000" charset="0"/>
              <a:ea typeface="微软雅黑 Light" panose="020B0502040204020203"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heckerboard(across)">
                                      <p:cBhvr>
                                        <p:cTn id="19" dur="500"/>
                                        <p:tgtEl>
                                          <p:spTgt spid="11"/>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2" grpId="0"/>
      <p:bldP spid="1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程序设计</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9" name="文本框 18"/>
          <p:cNvSpPr txBox="1"/>
          <p:nvPr/>
        </p:nvSpPr>
        <p:spPr>
          <a:xfrm>
            <a:off x="241935" y="1193968"/>
            <a:ext cx="4840605" cy="4831080"/>
          </a:xfrm>
          <a:prstGeom prst="rect">
            <a:avLst/>
          </a:prstGeom>
          <a:noFill/>
        </p:spPr>
        <p:txBody>
          <a:bodyPr wrap="square" rtlCol="0">
            <a:spAutoFit/>
          </a:bodyPr>
          <a:lstStyle/>
          <a:p>
            <a:r>
              <a:rPr lang="en-US" altLang="zh-CN" sz="2800" dirty="0">
                <a:solidFill>
                  <a:schemeClr val="bg1"/>
                </a:solidFill>
                <a:latin typeface="楷体" panose="02010609060101010101" charset="-122"/>
                <a:ea typeface="楷体" panose="02010609060101010101" charset="-122"/>
                <a:sym typeface="+mn-ea"/>
              </a:rPr>
              <a:t>3.</a:t>
            </a:r>
            <a:r>
              <a:rPr lang="zh-CN" altLang="en-US" sz="2800" dirty="0">
                <a:solidFill>
                  <a:schemeClr val="bg1"/>
                </a:solidFill>
                <a:latin typeface="楷体" panose="02010609060101010101" charset="-122"/>
                <a:ea typeface="楷体" panose="02010609060101010101" charset="-122"/>
                <a:sym typeface="+mn-ea"/>
              </a:rPr>
              <a:t>火焰燃烧</a:t>
            </a:r>
            <a:r>
              <a:rPr lang="en-US" altLang="zh-CN" sz="2800" dirty="0">
                <a:solidFill>
                  <a:schemeClr val="bg1"/>
                </a:solidFill>
                <a:latin typeface="楷体" panose="02010609060101010101" charset="-122"/>
                <a:ea typeface="楷体" panose="02010609060101010101" charset="-122"/>
                <a:sym typeface="+mn-ea"/>
              </a:rPr>
              <a:t>-NavMesh Agent</a:t>
            </a:r>
            <a:endParaRPr lang="en-US" altLang="zh-CN" sz="2800" dirty="0">
              <a:solidFill>
                <a:schemeClr val="bg1"/>
              </a:solidFill>
              <a:latin typeface="楷体" panose="02010609060101010101" charset="-122"/>
              <a:ea typeface="楷体" panose="02010609060101010101" charset="-122"/>
              <a:sym typeface="+mn-ea"/>
            </a:endParaRPr>
          </a:p>
          <a:p>
            <a:endParaRPr lang="zh-CN" altLang="en-US" sz="2800"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sym typeface="+mn-ea"/>
              </a:rPr>
              <a:t>在图书馆火灾逃生项目中，</a:t>
            </a:r>
            <a:r>
              <a:rPr lang="zh-CN" altLang="en-US" dirty="0">
                <a:solidFill>
                  <a:schemeClr val="bg1"/>
                </a:solidFill>
                <a:latin typeface="楷体" panose="02010609060101010101" charset="-122"/>
                <a:ea typeface="楷体" panose="02010609060101010101" charset="-122"/>
              </a:rPr>
              <a:t>出现的火焰是会有自己的蔓延轨迹的，这种蔓延是通过</a:t>
            </a:r>
            <a:r>
              <a:rPr lang="en-US" altLang="zh-CN" dirty="0">
                <a:solidFill>
                  <a:schemeClr val="bg1"/>
                </a:solidFill>
                <a:latin typeface="楷体" panose="02010609060101010101" charset="-122"/>
                <a:ea typeface="楷体" panose="02010609060101010101" charset="-122"/>
              </a:rPr>
              <a:t>untiy</a:t>
            </a:r>
            <a:r>
              <a:rPr lang="zh-CN" altLang="en-US" dirty="0">
                <a:solidFill>
                  <a:schemeClr val="bg1"/>
                </a:solidFill>
                <a:latin typeface="楷体" panose="02010609060101010101" charset="-122"/>
                <a:ea typeface="楷体" panose="02010609060101010101" charset="-122"/>
              </a:rPr>
              <a:t>中的导航网格代理，也就是</a:t>
            </a:r>
            <a:r>
              <a:rPr lang="en-US" altLang="zh-CN" dirty="0">
                <a:solidFill>
                  <a:schemeClr val="bg1"/>
                </a:solidFill>
                <a:latin typeface="楷体" panose="02010609060101010101" charset="-122"/>
                <a:ea typeface="楷体" panose="02010609060101010101" charset="-122"/>
                <a:sym typeface="+mn-ea"/>
              </a:rPr>
              <a:t>NavMesh Agent</a:t>
            </a:r>
            <a:r>
              <a:rPr lang="zh-CN" altLang="en-US" dirty="0">
                <a:solidFill>
                  <a:schemeClr val="bg1"/>
                </a:solidFill>
                <a:latin typeface="楷体" panose="02010609060101010101" charset="-122"/>
                <a:ea typeface="楷体" panose="02010609060101010101" charset="-122"/>
                <a:sym typeface="+mn-ea"/>
              </a:rPr>
              <a:t>来实现的。</a:t>
            </a:r>
            <a:endParaRPr lang="zh-CN" altLang="en-US" dirty="0">
              <a:solidFill>
                <a:schemeClr val="bg1"/>
              </a:solidFill>
              <a:latin typeface="楷体" panose="02010609060101010101" charset="-122"/>
              <a:ea typeface="楷体" panose="02010609060101010101" charset="-122"/>
              <a:sym typeface="+mn-ea"/>
            </a:endParaRPr>
          </a:p>
          <a:p>
            <a:endParaRPr lang="zh-CN" altLang="en-US" dirty="0">
              <a:solidFill>
                <a:schemeClr val="bg1"/>
              </a:solidFill>
              <a:latin typeface="楷体" panose="02010609060101010101" charset="-122"/>
              <a:ea typeface="楷体" panose="02010609060101010101" charset="-122"/>
              <a:sym typeface="+mn-ea"/>
            </a:endParaRPr>
          </a:p>
          <a:p>
            <a:r>
              <a:rPr lang="zh-CN" altLang="en-US" dirty="0">
                <a:solidFill>
                  <a:schemeClr val="bg1"/>
                </a:solidFill>
                <a:latin typeface="楷体" panose="02010609060101010101" charset="-122"/>
                <a:ea typeface="楷体" panose="02010609060101010101" charset="-122"/>
                <a:sym typeface="+mn-ea"/>
              </a:rPr>
              <a:t>导航系统需要自己的数据来表示游戏场景中的可行走区域。可行走区域定义了代理可在场景中站立和移动的位置。在 Unity 中，代理被描述为圆柱体。可行走区域是通过测试代理可站立的位置从场景中的几何体自动构建的。然后，这些位置连接到场景几何体之上覆盖的表面。该表面称为导航网格（简称 NavMesh）。</a:t>
            </a:r>
            <a:endParaRPr lang="zh-CN" altLang="en-US" dirty="0">
              <a:solidFill>
                <a:schemeClr val="bg1"/>
              </a:solidFill>
              <a:latin typeface="楷体" panose="02010609060101010101" charset="-122"/>
              <a:ea typeface="楷体" panose="02010609060101010101" charset="-122"/>
              <a:sym typeface="+mn-ea"/>
            </a:endParaRPr>
          </a:p>
          <a:p>
            <a:endParaRPr lang="zh-CN" altLang="en-US" dirty="0">
              <a:solidFill>
                <a:schemeClr val="bg1"/>
              </a:solidFill>
              <a:latin typeface="楷体" panose="02010609060101010101" charset="-122"/>
              <a:ea typeface="楷体" panose="02010609060101010101" charset="-122"/>
              <a:sym typeface="+mn-ea"/>
            </a:endParaRPr>
          </a:p>
          <a:p>
            <a:endParaRPr lang="zh-CN" altLang="en-US" dirty="0">
              <a:solidFill>
                <a:schemeClr val="bg1"/>
              </a:solidFill>
              <a:latin typeface="楷体" panose="02010609060101010101" charset="-122"/>
              <a:ea typeface="楷体" panose="02010609060101010101"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5082540" y="1304290"/>
            <a:ext cx="7047865" cy="4249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程序设计</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9" name="文本框 18"/>
          <p:cNvSpPr txBox="1"/>
          <p:nvPr/>
        </p:nvSpPr>
        <p:spPr>
          <a:xfrm>
            <a:off x="241935" y="1193968"/>
            <a:ext cx="4840605" cy="4399915"/>
          </a:xfrm>
          <a:prstGeom prst="rect">
            <a:avLst/>
          </a:prstGeom>
          <a:noFill/>
        </p:spPr>
        <p:txBody>
          <a:bodyPr wrap="square" rtlCol="0">
            <a:spAutoFit/>
          </a:bodyPr>
          <a:lstStyle/>
          <a:p>
            <a:endParaRPr lang="zh-CN" altLang="en-US" sz="2800" dirty="0">
              <a:solidFill>
                <a:schemeClr val="bg1"/>
              </a:solidFill>
              <a:latin typeface="楷体" panose="02010609060101010101" charset="-122"/>
              <a:ea typeface="楷体" panose="02010609060101010101" charset="-122"/>
            </a:endParaRPr>
          </a:p>
          <a:p>
            <a:r>
              <a:rPr dirty="0">
                <a:solidFill>
                  <a:schemeClr val="bg1"/>
                </a:solidFill>
                <a:latin typeface="楷体" panose="02010609060101010101" charset="-122"/>
                <a:ea typeface="楷体" panose="02010609060101010101" charset="-122"/>
              </a:rPr>
              <a:t>要寻找场景中两个位置之间的路径，我们首先需要将起始位置和目标位置映射到各自最近的多边形。然后，我们从起始位置开始搜索，访问所有邻居，直到我们到达目标多边形。通过跟踪被访问的多边形，我们可以找出从起点到目标的多边形序列。一种寻路的常用算法是 A*（发音为“A star”）</a:t>
            </a:r>
            <a:endParaRPr dirty="0">
              <a:solidFill>
                <a:schemeClr val="bg1"/>
              </a:solidFill>
              <a:latin typeface="楷体" panose="02010609060101010101" charset="-122"/>
              <a:ea typeface="楷体" panose="02010609060101010101" charset="-122"/>
            </a:endParaRPr>
          </a:p>
          <a:p>
            <a:endParaRPr lang="zh-CN" altLang="en-US" dirty="0">
              <a:solidFill>
                <a:schemeClr val="bg1"/>
              </a:solidFill>
              <a:latin typeface="楷体" panose="02010609060101010101" charset="-122"/>
              <a:ea typeface="楷体" panose="02010609060101010101" charset="-122"/>
              <a:sym typeface="+mn-ea"/>
            </a:endParaRPr>
          </a:p>
          <a:p>
            <a:r>
              <a:rPr lang="zh-CN" altLang="en-US" dirty="0">
                <a:solidFill>
                  <a:schemeClr val="bg1"/>
                </a:solidFill>
                <a:latin typeface="楷体" panose="02010609060101010101" charset="-122"/>
                <a:ea typeface="楷体" panose="02010609060101010101" charset="-122"/>
                <a:sym typeface="+mn-ea"/>
              </a:rPr>
              <a:t>最后在转向和障碍躲避之后计算最终速度。在 Unity 中使用简单的动态模型来模拟代理，该模型还考虑了加速度以实现更自然和平滑的移动。使用任一方法移动代理后，模拟代理位置将移动并约束到导航网格。最后这一小步对于实现强大的导航功能非常重要。</a:t>
            </a:r>
            <a:endParaRPr lang="zh-CN" altLang="en-US" dirty="0">
              <a:solidFill>
                <a:schemeClr val="bg1"/>
              </a:solidFill>
              <a:latin typeface="楷体" panose="02010609060101010101" charset="-122"/>
              <a:ea typeface="楷体" panose="02010609060101010101" charset="-122"/>
              <a:sym typeface="+mn-ea"/>
            </a:endParaRPr>
          </a:p>
        </p:txBody>
      </p:sp>
      <p:pic>
        <p:nvPicPr>
          <p:cNvPr id="2" name="图片 1"/>
          <p:cNvPicPr>
            <a:picLocks noChangeAspect="1"/>
          </p:cNvPicPr>
          <p:nvPr/>
        </p:nvPicPr>
        <p:blipFill>
          <a:blip r:embed="rId1"/>
          <a:stretch>
            <a:fillRect/>
          </a:stretch>
        </p:blipFill>
        <p:spPr>
          <a:xfrm>
            <a:off x="5217160" y="952500"/>
            <a:ext cx="6384925" cy="53193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程序设计</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9" name="文本框 18"/>
          <p:cNvSpPr txBox="1"/>
          <p:nvPr/>
        </p:nvSpPr>
        <p:spPr>
          <a:xfrm>
            <a:off x="241935" y="1193968"/>
            <a:ext cx="4840605" cy="3569335"/>
          </a:xfrm>
          <a:prstGeom prst="rect">
            <a:avLst/>
          </a:prstGeom>
          <a:noFill/>
        </p:spPr>
        <p:txBody>
          <a:bodyPr wrap="square" rtlCol="0">
            <a:spAutoFit/>
          </a:bodyPr>
          <a:lstStyle/>
          <a:p>
            <a:endParaRPr lang="zh-CN" altLang="en-US" sz="2800"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sym typeface="+mn-ea"/>
              </a:rPr>
              <a:t>将图书馆场景烘焙出一个完整的导航网格之后，为火焰添加导航网格代理，这样火焰系统就获得了场景内角色可移动的所有路径和区域，通过动态设定NavMeshAgent.SetDestination来让火焰移动。</a:t>
            </a:r>
            <a:endParaRPr lang="zh-CN" altLang="en-US" dirty="0">
              <a:solidFill>
                <a:schemeClr val="bg1"/>
              </a:solidFill>
              <a:latin typeface="楷体" panose="02010609060101010101" charset="-122"/>
              <a:ea typeface="楷体" panose="02010609060101010101" charset="-122"/>
              <a:sym typeface="+mn-ea"/>
            </a:endParaRPr>
          </a:p>
          <a:p>
            <a:endParaRPr lang="zh-CN" altLang="en-US" dirty="0">
              <a:solidFill>
                <a:schemeClr val="bg1"/>
              </a:solidFill>
              <a:latin typeface="楷体" panose="02010609060101010101" charset="-122"/>
              <a:ea typeface="楷体" panose="02010609060101010101" charset="-122"/>
              <a:sym typeface="+mn-ea"/>
            </a:endParaRPr>
          </a:p>
          <a:p>
            <a:endParaRPr lang="zh-CN" altLang="en-US" dirty="0">
              <a:solidFill>
                <a:schemeClr val="bg1"/>
              </a:solidFill>
              <a:latin typeface="楷体" panose="02010609060101010101" charset="-122"/>
              <a:ea typeface="楷体" panose="02010609060101010101" charset="-122"/>
              <a:sym typeface="+mn-ea"/>
            </a:endParaRPr>
          </a:p>
          <a:p>
            <a:r>
              <a:rPr lang="zh-CN" altLang="en-US" dirty="0">
                <a:solidFill>
                  <a:schemeClr val="bg1"/>
                </a:solidFill>
                <a:latin typeface="楷体" panose="02010609060101010101" charset="-122"/>
                <a:ea typeface="楷体" panose="02010609060101010101" charset="-122"/>
                <a:sym typeface="+mn-ea"/>
              </a:rPr>
              <a:t>通过</a:t>
            </a:r>
            <a:r>
              <a:rPr lang="en-US" altLang="zh-CN" dirty="0">
                <a:solidFill>
                  <a:schemeClr val="bg1"/>
                </a:solidFill>
                <a:latin typeface="楷体" panose="02010609060101010101" charset="-122"/>
                <a:ea typeface="楷体" panose="02010609060101010101" charset="-122"/>
                <a:sym typeface="+mn-ea"/>
              </a:rPr>
              <a:t>unity</a:t>
            </a:r>
            <a:r>
              <a:rPr lang="zh-CN" altLang="en-US" dirty="0">
                <a:solidFill>
                  <a:schemeClr val="bg1"/>
                </a:solidFill>
                <a:latin typeface="楷体" panose="02010609060101010101" charset="-122"/>
                <a:ea typeface="楷体" panose="02010609060101010101" charset="-122"/>
                <a:sym typeface="+mn-ea"/>
              </a:rPr>
              <a:t>中</a:t>
            </a:r>
            <a:r>
              <a:rPr lang="en-US" altLang="zh-CN" dirty="0">
                <a:solidFill>
                  <a:schemeClr val="bg1"/>
                </a:solidFill>
                <a:latin typeface="楷体" panose="02010609060101010101" charset="-122"/>
                <a:ea typeface="楷体" panose="02010609060101010101" charset="-122"/>
                <a:sym typeface="+mn-ea"/>
              </a:rPr>
              <a:t>GameObject</a:t>
            </a:r>
            <a:r>
              <a:rPr lang="zh-CN" altLang="en-US" dirty="0">
                <a:solidFill>
                  <a:schemeClr val="bg1"/>
                </a:solidFill>
                <a:latin typeface="楷体" panose="02010609060101010101" charset="-122"/>
                <a:ea typeface="楷体" panose="02010609060101010101" charset="-122"/>
                <a:sym typeface="+mn-ea"/>
              </a:rPr>
              <a:t>的Instantiate方法来在火焰移动的过程中调用协程不断地生成新的火焰和火焰痕迹，以及不断地生成浓烟，这样就实现了火焰的蔓延和烟雾的扩散效果。</a:t>
            </a:r>
            <a:endParaRPr lang="zh-CN" altLang="en-US" dirty="0">
              <a:solidFill>
                <a:schemeClr val="bg1"/>
              </a:solidFill>
              <a:latin typeface="楷体" panose="02010609060101010101" charset="-122"/>
              <a:ea typeface="楷体" panose="02010609060101010101" charset="-122"/>
              <a:sym typeface="+mn-ea"/>
            </a:endParaRPr>
          </a:p>
        </p:txBody>
      </p:sp>
      <p:pic>
        <p:nvPicPr>
          <p:cNvPr id="4" name="图片 3"/>
          <p:cNvPicPr>
            <a:picLocks noChangeAspect="1"/>
          </p:cNvPicPr>
          <p:nvPr/>
        </p:nvPicPr>
        <p:blipFill>
          <a:blip r:embed="rId1"/>
          <a:stretch>
            <a:fillRect/>
          </a:stretch>
        </p:blipFill>
        <p:spPr>
          <a:xfrm>
            <a:off x="5212080" y="1498600"/>
            <a:ext cx="6864985" cy="401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程序设计</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9" name="文本框 18"/>
          <p:cNvSpPr txBox="1"/>
          <p:nvPr/>
        </p:nvSpPr>
        <p:spPr>
          <a:xfrm>
            <a:off x="241935" y="1193968"/>
            <a:ext cx="4840605" cy="3599815"/>
          </a:xfrm>
          <a:prstGeom prst="rect">
            <a:avLst/>
          </a:prstGeom>
          <a:noFill/>
        </p:spPr>
        <p:txBody>
          <a:bodyPr wrap="square" rtlCol="0">
            <a:spAutoFit/>
          </a:bodyPr>
          <a:lstStyle/>
          <a:p>
            <a:r>
              <a:rPr lang="en-US" altLang="zh-CN" sz="2800" dirty="0">
                <a:solidFill>
                  <a:schemeClr val="bg1"/>
                </a:solidFill>
                <a:latin typeface="楷体" panose="02010609060101010101" charset="-122"/>
                <a:ea typeface="楷体" panose="02010609060101010101" charset="-122"/>
                <a:sym typeface="+mn-ea"/>
              </a:rPr>
              <a:t>4.</a:t>
            </a:r>
            <a:r>
              <a:rPr lang="zh-CN" altLang="en-US" sz="2800" dirty="0">
                <a:solidFill>
                  <a:schemeClr val="bg1"/>
                </a:solidFill>
                <a:latin typeface="楷体" panose="02010609060101010101" charset="-122"/>
                <a:ea typeface="楷体" panose="02010609060101010101" charset="-122"/>
                <a:sym typeface="+mn-ea"/>
              </a:rPr>
              <a:t>画面处理</a:t>
            </a:r>
            <a:r>
              <a:rPr lang="en-US" altLang="zh-CN" sz="2800" dirty="0">
                <a:solidFill>
                  <a:schemeClr val="bg1"/>
                </a:solidFill>
                <a:latin typeface="楷体" panose="02010609060101010101" charset="-122"/>
                <a:ea typeface="楷体" panose="02010609060101010101" charset="-122"/>
                <a:sym typeface="+mn-ea"/>
              </a:rPr>
              <a:t>-Post Processing Behaviour</a:t>
            </a:r>
            <a:endParaRPr lang="en-US" altLang="zh-CN" sz="2800" dirty="0">
              <a:solidFill>
                <a:schemeClr val="bg1"/>
              </a:solidFill>
              <a:latin typeface="楷体" panose="02010609060101010101" charset="-122"/>
              <a:ea typeface="楷体" panose="02010609060101010101" charset="-122"/>
              <a:sym typeface="+mn-ea"/>
            </a:endParaRPr>
          </a:p>
          <a:p>
            <a:endParaRPr lang="zh-CN" altLang="en-US" sz="2800" dirty="0">
              <a:solidFill>
                <a:schemeClr val="bg1"/>
              </a:solidFill>
              <a:latin typeface="楷体" panose="02010609060101010101" charset="-122"/>
              <a:ea typeface="楷体" panose="02010609060101010101" charset="-122"/>
            </a:endParaRPr>
          </a:p>
          <a:p>
            <a:r>
              <a:rPr lang="zh-CN" altLang="en-US" dirty="0">
                <a:solidFill>
                  <a:schemeClr val="bg1"/>
                </a:solidFill>
                <a:latin typeface="楷体" panose="02010609060101010101" charset="-122"/>
                <a:ea typeface="楷体" panose="02010609060101010101" charset="-122"/>
                <a:sym typeface="+mn-ea"/>
              </a:rPr>
              <a:t>通常情况下默认的场景画面</a:t>
            </a:r>
            <a:r>
              <a:rPr lang="en-US" altLang="zh-CN" dirty="0">
                <a:solidFill>
                  <a:schemeClr val="bg1"/>
                </a:solidFill>
                <a:latin typeface="楷体" panose="02010609060101010101" charset="-122"/>
                <a:ea typeface="楷体" panose="02010609060101010101" charset="-122"/>
                <a:sym typeface="+mn-ea"/>
              </a:rPr>
              <a:t>unity</a:t>
            </a:r>
            <a:r>
              <a:rPr lang="zh-CN" altLang="en-US" dirty="0">
                <a:solidFill>
                  <a:schemeClr val="bg1"/>
                </a:solidFill>
                <a:latin typeface="楷体" panose="02010609060101010101" charset="-122"/>
                <a:ea typeface="楷体" panose="02010609060101010101" charset="-122"/>
                <a:sym typeface="+mn-ea"/>
              </a:rPr>
              <a:t>是不会进行任何处理的，而利用</a:t>
            </a:r>
            <a:r>
              <a:rPr lang="en-US" altLang="zh-CN" dirty="0">
                <a:solidFill>
                  <a:schemeClr val="bg1"/>
                </a:solidFill>
                <a:latin typeface="楷体" panose="02010609060101010101" charset="-122"/>
                <a:ea typeface="楷体" panose="02010609060101010101" charset="-122"/>
                <a:sym typeface="+mn-ea"/>
              </a:rPr>
              <a:t>Post-Processing</a:t>
            </a:r>
            <a:r>
              <a:rPr lang="zh-CN" altLang="en-US" dirty="0">
                <a:solidFill>
                  <a:schemeClr val="bg1"/>
                </a:solidFill>
                <a:latin typeface="楷体" panose="02010609060101010101" charset="-122"/>
                <a:ea typeface="楷体" panose="02010609060101010101" charset="-122"/>
                <a:sym typeface="+mn-ea"/>
              </a:rPr>
              <a:t>技术方法就能够实现</a:t>
            </a:r>
            <a:r>
              <a:rPr lang="en-US" altLang="zh-CN" dirty="0">
                <a:solidFill>
                  <a:schemeClr val="bg1"/>
                </a:solidFill>
                <a:latin typeface="楷体" panose="02010609060101010101" charset="-122"/>
                <a:ea typeface="楷体" panose="02010609060101010101" charset="-122"/>
                <a:sym typeface="+mn-ea"/>
              </a:rPr>
              <a:t>HDR</a:t>
            </a:r>
            <a:r>
              <a:rPr lang="zh-CN" altLang="en-US" dirty="0">
                <a:solidFill>
                  <a:schemeClr val="bg1"/>
                </a:solidFill>
                <a:latin typeface="楷体" panose="02010609060101010101" charset="-122"/>
                <a:ea typeface="楷体" panose="02010609060101010101" charset="-122"/>
                <a:sym typeface="+mn-ea"/>
              </a:rPr>
              <a:t>的光晕、动态模糊、</a:t>
            </a:r>
            <a:r>
              <a:rPr lang="en-US" altLang="zh-CN" dirty="0">
                <a:solidFill>
                  <a:schemeClr val="bg1"/>
                </a:solidFill>
                <a:latin typeface="楷体" panose="02010609060101010101" charset="-122"/>
                <a:ea typeface="楷体" panose="02010609060101010101" charset="-122"/>
                <a:sym typeface="+mn-ea"/>
              </a:rPr>
              <a:t>Bloom</a:t>
            </a:r>
            <a:r>
              <a:rPr lang="zh-CN" altLang="en-US" dirty="0">
                <a:solidFill>
                  <a:schemeClr val="bg1"/>
                </a:solidFill>
                <a:latin typeface="楷体" panose="02010609060101010101" charset="-122"/>
                <a:ea typeface="楷体" panose="02010609060101010101" charset="-122"/>
                <a:sym typeface="+mn-ea"/>
              </a:rPr>
              <a:t>的全屏泛光效果，以及火焰燃烧的高对比度效果。</a:t>
            </a:r>
            <a:endParaRPr lang="zh-CN" altLang="en-US" dirty="0">
              <a:solidFill>
                <a:schemeClr val="bg1"/>
              </a:solidFill>
              <a:latin typeface="楷体" panose="02010609060101010101" charset="-122"/>
              <a:ea typeface="楷体" panose="02010609060101010101" charset="-122"/>
              <a:sym typeface="+mn-ea"/>
            </a:endParaRPr>
          </a:p>
          <a:p>
            <a:endParaRPr lang="zh-CN" altLang="en-US" dirty="0">
              <a:solidFill>
                <a:schemeClr val="bg1"/>
              </a:solidFill>
              <a:latin typeface="楷体" panose="02010609060101010101" charset="-122"/>
              <a:ea typeface="楷体" panose="02010609060101010101" charset="-122"/>
              <a:sym typeface="+mn-ea"/>
            </a:endParaRPr>
          </a:p>
          <a:p>
            <a:r>
              <a:rPr lang="zh-CN" altLang="en-US" dirty="0">
                <a:solidFill>
                  <a:schemeClr val="bg1"/>
                </a:solidFill>
                <a:latin typeface="楷体" panose="02010609060101010101" charset="-122"/>
                <a:ea typeface="楷体" panose="02010609060101010101" charset="-122"/>
                <a:sym typeface="+mn-ea"/>
              </a:rPr>
              <a:t>左边第一张图片时没有经过</a:t>
            </a:r>
            <a:r>
              <a:rPr lang="en-US" altLang="zh-CN" dirty="0">
                <a:solidFill>
                  <a:schemeClr val="bg1"/>
                </a:solidFill>
                <a:latin typeface="楷体" panose="02010609060101010101" charset="-122"/>
                <a:ea typeface="楷体" panose="02010609060101010101" charset="-122"/>
                <a:sym typeface="+mn-ea"/>
              </a:rPr>
              <a:t>Post-Processing</a:t>
            </a:r>
            <a:r>
              <a:rPr lang="zh-CN" altLang="en-US" dirty="0">
                <a:solidFill>
                  <a:schemeClr val="bg1"/>
                </a:solidFill>
                <a:latin typeface="楷体" panose="02010609060101010101" charset="-122"/>
                <a:ea typeface="楷体" panose="02010609060101010101" charset="-122"/>
                <a:sym typeface="+mn-ea"/>
              </a:rPr>
              <a:t>处理过的效果图，第二张是在制作后期经过</a:t>
            </a:r>
            <a:r>
              <a:rPr lang="en-US" altLang="zh-CN" dirty="0">
                <a:solidFill>
                  <a:schemeClr val="bg1"/>
                </a:solidFill>
                <a:latin typeface="楷体" panose="02010609060101010101" charset="-122"/>
                <a:ea typeface="楷体" panose="02010609060101010101" charset="-122"/>
                <a:sym typeface="+mn-ea"/>
              </a:rPr>
              <a:t>Post-Processing</a:t>
            </a:r>
            <a:r>
              <a:rPr lang="zh-CN" altLang="en-US" dirty="0">
                <a:solidFill>
                  <a:schemeClr val="bg1"/>
                </a:solidFill>
                <a:latin typeface="楷体" panose="02010609060101010101" charset="-122"/>
                <a:ea typeface="楷体" panose="02010609060101010101" charset="-122"/>
                <a:sym typeface="+mn-ea"/>
              </a:rPr>
              <a:t>处理过的效果图</a:t>
            </a:r>
            <a:endParaRPr lang="zh-CN" altLang="en-US" dirty="0">
              <a:solidFill>
                <a:schemeClr val="bg1"/>
              </a:solidFill>
              <a:latin typeface="楷体" panose="02010609060101010101" charset="-122"/>
              <a:ea typeface="楷体" panose="02010609060101010101" charset="-122"/>
              <a:sym typeface="+mn-ea"/>
            </a:endParaRPr>
          </a:p>
        </p:txBody>
      </p:sp>
      <p:pic>
        <p:nvPicPr>
          <p:cNvPr id="3" name="图片 2"/>
          <p:cNvPicPr>
            <a:picLocks noChangeAspect="1"/>
          </p:cNvPicPr>
          <p:nvPr/>
        </p:nvPicPr>
        <p:blipFill>
          <a:blip r:embed="rId1"/>
          <a:stretch>
            <a:fillRect/>
          </a:stretch>
        </p:blipFill>
        <p:spPr>
          <a:xfrm>
            <a:off x="5273040" y="440690"/>
            <a:ext cx="5488940" cy="2996565"/>
          </a:xfrm>
          <a:prstGeom prst="rect">
            <a:avLst/>
          </a:prstGeom>
        </p:spPr>
      </p:pic>
      <p:pic>
        <p:nvPicPr>
          <p:cNvPr id="5" name="图片 4"/>
          <p:cNvPicPr>
            <a:picLocks noChangeAspect="1"/>
          </p:cNvPicPr>
          <p:nvPr/>
        </p:nvPicPr>
        <p:blipFill>
          <a:blip r:embed="rId2"/>
          <a:stretch>
            <a:fillRect/>
          </a:stretch>
        </p:blipFill>
        <p:spPr>
          <a:xfrm>
            <a:off x="5272405" y="3609340"/>
            <a:ext cx="5489575" cy="2996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par>
                                <p:cTn id="11" presetID="5"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1771015"/>
            <a:ext cx="12192000" cy="706755"/>
          </a:xfrm>
          <a:prstGeom prst="rect">
            <a:avLst/>
          </a:prstGeom>
          <a:noFill/>
        </p:spPr>
        <p:txBody>
          <a:bodyPr wrap="square" rtlCol="0">
            <a:spAutoFit/>
          </a:bodyPr>
          <a:lstStyle/>
          <a:p>
            <a:pPr algn="ctr" eaLnBrk="1" fontAlgn="auto" hangingPunct="1">
              <a:spcBef>
                <a:spcPts val="0"/>
              </a:spcBef>
              <a:spcAft>
                <a:spcPts val="0"/>
              </a:spcAft>
            </a:pP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mn-ea"/>
                <a:sym typeface="+mn-ea"/>
              </a:rPr>
              <a:t>提高火灾逃生意识，从我做起</a:t>
            </a:r>
            <a:endPar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mn-ea"/>
              <a:sym typeface="+mn-ea"/>
            </a:endParaRPr>
          </a:p>
        </p:txBody>
      </p:sp>
      <p:sp>
        <p:nvSpPr>
          <p:cNvPr id="15" name="文本框 14"/>
          <p:cNvSpPr txBox="1"/>
          <p:nvPr/>
        </p:nvSpPr>
        <p:spPr>
          <a:xfrm>
            <a:off x="4629150" y="4445635"/>
            <a:ext cx="2933700" cy="768350"/>
          </a:xfrm>
          <a:prstGeom prst="rect">
            <a:avLst/>
          </a:prstGeom>
          <a:noFill/>
        </p:spPr>
        <p:txBody>
          <a:bodyPr wrap="square" rtlCol="0">
            <a:spAutoFit/>
          </a:bodyPr>
          <a:lstStyle/>
          <a:p>
            <a:pPr marL="342900" indent="-342900" algn="ctr">
              <a:buFont typeface="Wingdings" panose="05000000000000000000" charset="0"/>
              <a:buChar char="Ø"/>
            </a:pPr>
            <a:r>
              <a:rPr lang="zh-CN" altLang="en-US" sz="4400" b="1" dirty="0">
                <a:solidFill>
                  <a:schemeClr val="bg1"/>
                </a:solidFill>
                <a:latin typeface="Ink Free" panose="03080402000500000000" charset="0"/>
                <a:ea typeface="微软雅黑 Light" panose="020B0502040204020203" pitchFamily="34" charset="-122"/>
              </a:rPr>
              <a:t>谢谢大家！</a:t>
            </a:r>
            <a:endParaRPr lang="zh-CN" altLang="en-US" sz="4400" b="1" dirty="0">
              <a:solidFill>
                <a:schemeClr val="bg1"/>
              </a:solidFill>
              <a:latin typeface="Ink Free" panose="03080402000500000000" charset="0"/>
              <a:ea typeface="微软雅黑 Light" panose="020B0502040204020203"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37870" y="683895"/>
            <a:ext cx="237617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作品价值</a:t>
            </a:r>
            <a:endParaRPr lang="zh-CN" altLang="en-US" sz="2400" dirty="0">
              <a:solidFill>
                <a:schemeClr val="bg1"/>
              </a:solidFill>
              <a:latin typeface="Ink Free" panose="03080402000500000000" charset="0"/>
              <a:ea typeface="微软雅黑 Light" panose="020B0502040204020203" pitchFamily="34" charset="-122"/>
            </a:endParaRPr>
          </a:p>
        </p:txBody>
      </p:sp>
      <p:pic>
        <p:nvPicPr>
          <p:cNvPr id="3" name="图片 2" descr="36fbacf53fa9a5908df06f37d36b865c"/>
          <p:cNvPicPr>
            <a:picLocks noChangeAspect="1"/>
          </p:cNvPicPr>
          <p:nvPr/>
        </p:nvPicPr>
        <p:blipFill>
          <a:blip r:embed="rId1"/>
          <a:stretch>
            <a:fillRect/>
          </a:stretch>
        </p:blipFill>
        <p:spPr>
          <a:xfrm>
            <a:off x="5097780" y="357505"/>
            <a:ext cx="4451985" cy="2955290"/>
          </a:xfrm>
          <a:prstGeom prst="rect">
            <a:avLst/>
          </a:prstGeom>
        </p:spPr>
      </p:pic>
      <p:sp>
        <p:nvSpPr>
          <p:cNvPr id="4" name="文本框 3"/>
          <p:cNvSpPr txBox="1"/>
          <p:nvPr/>
        </p:nvSpPr>
        <p:spPr>
          <a:xfrm>
            <a:off x="802005" y="1736090"/>
            <a:ext cx="3695065" cy="2030095"/>
          </a:xfrm>
          <a:prstGeom prst="rect">
            <a:avLst/>
          </a:prstGeom>
          <a:noFill/>
        </p:spPr>
        <p:txBody>
          <a:bodyPr wrap="square" rtlCol="0">
            <a:spAutoFit/>
          </a:bodyPr>
          <a:lstStyle/>
          <a:p>
            <a:r>
              <a:rPr dirty="0">
                <a:solidFill>
                  <a:schemeClr val="bg1"/>
                </a:solidFill>
                <a:latin typeface="楷体" panose="02010609060101010101" charset="-122"/>
                <a:ea typeface="楷体" panose="02010609060101010101" charset="-122"/>
              </a:rPr>
              <a:t>消防演习是为了增强人们的安全防火意识的活动，让大家进一步了解掌握火灾等突发事件的处理流程，以及提升在处理突发事件过程中的协调配合能力。增强人员在火灾中互救自救意识，明确防火负责人及义务消防队员在火灾中应尽的职责。</a:t>
            </a:r>
            <a:endParaRPr dirty="0">
              <a:solidFill>
                <a:schemeClr val="bg1"/>
              </a:solidFill>
              <a:latin typeface="楷体" panose="02010609060101010101" charset="-122"/>
              <a:ea typeface="楷体" panose="02010609060101010101" charset="-122"/>
            </a:endParaRPr>
          </a:p>
        </p:txBody>
      </p:sp>
      <p:pic>
        <p:nvPicPr>
          <p:cNvPr id="5" name="图片 4" descr="84bf4e9a9bed0ace03b117efbfd715f6"/>
          <p:cNvPicPr>
            <a:picLocks noChangeAspect="1"/>
          </p:cNvPicPr>
          <p:nvPr/>
        </p:nvPicPr>
        <p:blipFill>
          <a:blip r:embed="rId2"/>
          <a:stretch>
            <a:fillRect/>
          </a:stretch>
        </p:blipFill>
        <p:spPr>
          <a:xfrm>
            <a:off x="5097780" y="3451225"/>
            <a:ext cx="4451985" cy="287845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24815" y="1330325"/>
            <a:ext cx="3695065" cy="4799965"/>
          </a:xfrm>
          <a:prstGeom prst="rect">
            <a:avLst/>
          </a:prstGeom>
          <a:noFill/>
        </p:spPr>
        <p:txBody>
          <a:bodyPr wrap="square" rtlCol="0">
            <a:spAutoFit/>
          </a:bodyPr>
          <a:lstStyle/>
          <a:p>
            <a:r>
              <a:rPr lang="en-US" altLang="zh-CN" dirty="0">
                <a:solidFill>
                  <a:schemeClr val="bg1"/>
                </a:solidFill>
                <a:latin typeface="楷体" panose="02010609060101010101" charset="-122"/>
                <a:ea typeface="楷体" panose="02010609060101010101" charset="-122"/>
              </a:rPr>
              <a:t>1.</a:t>
            </a:r>
            <a:r>
              <a:rPr lang="zh-CN" dirty="0">
                <a:solidFill>
                  <a:schemeClr val="bg1"/>
                </a:solidFill>
                <a:latin typeface="楷体" panose="02010609060101010101" charset="-122"/>
                <a:ea typeface="楷体" panose="02010609060101010101" charset="-122"/>
              </a:rPr>
              <a:t>传统消防演习</a:t>
            </a:r>
            <a:endParaRPr lang="zh-CN" dirty="0">
              <a:solidFill>
                <a:schemeClr val="bg1"/>
              </a:solidFill>
              <a:latin typeface="楷体" panose="02010609060101010101" charset="-122"/>
              <a:ea typeface="楷体" panose="02010609060101010101" charset="-122"/>
            </a:endParaRPr>
          </a:p>
          <a:p>
            <a:r>
              <a:rPr lang="zh-CN" dirty="0">
                <a:solidFill>
                  <a:schemeClr val="bg1"/>
                </a:solidFill>
                <a:latin typeface="楷体" panose="02010609060101010101" charset="-122"/>
                <a:ea typeface="楷体" panose="02010609060101010101" charset="-122"/>
              </a:rPr>
              <a:t>传统的消防演习需要耗费较多的时间、要进行规模数量较大的人员调动、同时由于没有实质性的火焰产生，只是单纯地进行路线和步骤的反复练习，无法营造出火灾发生时的那种紧迫感。</a:t>
            </a:r>
            <a:endParaRPr lang="zh-CN" dirty="0">
              <a:solidFill>
                <a:schemeClr val="bg1"/>
              </a:solidFill>
              <a:latin typeface="楷体" panose="02010609060101010101" charset="-122"/>
              <a:ea typeface="楷体" panose="02010609060101010101" charset="-122"/>
            </a:endParaRPr>
          </a:p>
          <a:p>
            <a:endParaRPr lang="zh-CN" dirty="0">
              <a:solidFill>
                <a:schemeClr val="bg1"/>
              </a:solidFill>
              <a:latin typeface="楷体" panose="02010609060101010101" charset="-122"/>
              <a:ea typeface="楷体" panose="02010609060101010101" charset="-122"/>
            </a:endParaRPr>
          </a:p>
          <a:p>
            <a:endParaRPr lang="zh-CN" dirty="0">
              <a:solidFill>
                <a:schemeClr val="bg1"/>
              </a:solidFill>
              <a:latin typeface="楷体" panose="02010609060101010101" charset="-122"/>
              <a:ea typeface="楷体" panose="02010609060101010101" charset="-122"/>
            </a:endParaRPr>
          </a:p>
          <a:p>
            <a:r>
              <a:rPr lang="en-US" altLang="zh-CN" dirty="0">
                <a:solidFill>
                  <a:schemeClr val="bg1"/>
                </a:solidFill>
                <a:latin typeface="楷体" panose="02010609060101010101" charset="-122"/>
                <a:ea typeface="楷体" panose="02010609060101010101" charset="-122"/>
              </a:rPr>
              <a:t>2.</a:t>
            </a:r>
            <a:r>
              <a:rPr lang="zh-CN" dirty="0">
                <a:solidFill>
                  <a:schemeClr val="bg1"/>
                </a:solidFill>
                <a:latin typeface="楷体" panose="02010609060101010101" charset="-122"/>
                <a:ea typeface="楷体" panose="02010609060101010101" charset="-122"/>
              </a:rPr>
              <a:t>我们的作品</a:t>
            </a:r>
            <a:endParaRPr lang="zh-CN" dirty="0">
              <a:solidFill>
                <a:schemeClr val="bg1"/>
              </a:solidFill>
              <a:latin typeface="楷体" panose="02010609060101010101" charset="-122"/>
              <a:ea typeface="楷体" panose="02010609060101010101" charset="-122"/>
            </a:endParaRPr>
          </a:p>
          <a:p>
            <a:r>
              <a:rPr lang="zh-CN" dirty="0">
                <a:solidFill>
                  <a:schemeClr val="bg1"/>
                </a:solidFill>
                <a:latin typeface="楷体" panose="02010609060101010101" charset="-122"/>
                <a:ea typeface="楷体" panose="02010609060101010101" charset="-122"/>
              </a:rPr>
              <a:t>我和秦博同学制作的图书馆火灾逃生模拟系统能够最大化地减少进行消防演练所消耗的人力物力资源的消费，并用</a:t>
            </a:r>
            <a:r>
              <a:rPr lang="en-US" altLang="zh-CN" dirty="0">
                <a:solidFill>
                  <a:schemeClr val="bg1"/>
                </a:solidFill>
                <a:latin typeface="楷体" panose="02010609060101010101" charset="-122"/>
                <a:ea typeface="楷体" panose="02010609060101010101" charset="-122"/>
              </a:rPr>
              <a:t>3D</a:t>
            </a:r>
            <a:r>
              <a:rPr lang="zh-CN" altLang="en-US" dirty="0">
                <a:solidFill>
                  <a:schemeClr val="bg1"/>
                </a:solidFill>
                <a:latin typeface="楷体" panose="02010609060101010101" charset="-122"/>
                <a:ea typeface="楷体" panose="02010609060101010101" charset="-122"/>
              </a:rPr>
              <a:t>游戏的方式</a:t>
            </a:r>
            <a:r>
              <a:rPr lang="zh-CN" dirty="0">
                <a:solidFill>
                  <a:schemeClr val="bg1"/>
                </a:solidFill>
                <a:latin typeface="楷体" panose="02010609060101010101" charset="-122"/>
                <a:ea typeface="楷体" panose="02010609060101010101" charset="-122"/>
              </a:rPr>
              <a:t>将消防演练简单化、趣味化，同时用卡通风格的效果模拟出火灾真实发生时的火场场景。</a:t>
            </a:r>
            <a:endParaRPr lang="zh-CN" dirty="0">
              <a:solidFill>
                <a:schemeClr val="bg1"/>
              </a:solidFill>
              <a:latin typeface="楷体" panose="02010609060101010101" charset="-122"/>
              <a:ea typeface="楷体" panose="02010609060101010101" charset="-122"/>
            </a:endParaRPr>
          </a:p>
        </p:txBody>
      </p:sp>
      <p:pic>
        <p:nvPicPr>
          <p:cNvPr id="4" name="图片 3" descr="BEPL7P3U@5[OI@EEB%@%D)V"/>
          <p:cNvPicPr>
            <a:picLocks noChangeAspect="1"/>
          </p:cNvPicPr>
          <p:nvPr/>
        </p:nvPicPr>
        <p:blipFill>
          <a:blip r:embed="rId1"/>
          <a:stretch>
            <a:fillRect/>
          </a:stretch>
        </p:blipFill>
        <p:spPr>
          <a:xfrm>
            <a:off x="4222750" y="1330325"/>
            <a:ext cx="7818755" cy="4267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p:cNvSpPr txBox="1">
            <a:spLocks noChangeArrowheads="1"/>
          </p:cNvSpPr>
          <p:nvPr/>
        </p:nvSpPr>
        <p:spPr bwMode="auto">
          <a:xfrm>
            <a:off x="5481823" y="2118347"/>
            <a:ext cx="115212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a:r>
              <a:rPr lang="en-US" altLang="zh-CN" sz="5400" dirty="0">
                <a:solidFill>
                  <a:prstClr val="white"/>
                </a:solidFill>
                <a:latin typeface="Agency FB" panose="020B0503020202020204" pitchFamily="34" charset="0"/>
                <a:ea typeface="微软雅黑" panose="020B0503020204020204" pitchFamily="34" charset="-122"/>
                <a:cs typeface="+mn-ea"/>
                <a:sym typeface="+mn-lt"/>
              </a:rPr>
              <a:t>02</a:t>
            </a:r>
            <a:endParaRPr lang="zh-CN" altLang="en-US" sz="5400" dirty="0">
              <a:solidFill>
                <a:prstClr val="white"/>
              </a:solidFill>
              <a:latin typeface="Agency FB" panose="020B0503020202020204" pitchFamily="34" charset="0"/>
              <a:ea typeface="微软雅黑" panose="020B0503020204020204" pitchFamily="34" charset="-122"/>
              <a:cs typeface="+mn-ea"/>
              <a:sym typeface="+mn-lt"/>
            </a:endParaRPr>
          </a:p>
        </p:txBody>
      </p:sp>
      <p:sp>
        <p:nvSpPr>
          <p:cNvPr id="8" name="文本框 7"/>
          <p:cNvSpPr txBox="1"/>
          <p:nvPr/>
        </p:nvSpPr>
        <p:spPr>
          <a:xfrm>
            <a:off x="4803140" y="3429000"/>
            <a:ext cx="2585720" cy="1322070"/>
          </a:xfrm>
          <a:prstGeom prst="rect">
            <a:avLst/>
          </a:prstGeom>
          <a:noFill/>
        </p:spPr>
        <p:txBody>
          <a:bodyPr wrap="square" rtlCol="0">
            <a:spAutoFit/>
          </a:bodyPr>
          <a:lstStyle/>
          <a:p>
            <a:pPr algn="dist" eaLnBrk="1" fontAlgn="auto" hangingPunct="1">
              <a:spcBef>
                <a:spcPts val="0"/>
              </a:spcBef>
              <a:spcAft>
                <a:spcPts val="0"/>
              </a:spcAft>
            </a:pPr>
            <a:r>
              <a:rPr lang="zh-CN" altLang="en-US" sz="4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ea"/>
              </a:rPr>
              <a:t>作品功能</a:t>
            </a:r>
            <a:endParaRPr lang="zh-CN" altLang="en-US" sz="4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endParaRPr>
          </a:p>
          <a:p>
            <a:pPr algn="dist" eaLnBrk="1" fontAlgn="auto" hangingPunct="1">
              <a:spcBef>
                <a:spcPts val="0"/>
              </a:spcBef>
              <a:spcAft>
                <a:spcPts val="0"/>
              </a:spcAft>
            </a:pPr>
            <a:endParaRPr lang="zh-CN" altLang="en-US" sz="4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a:off x="5092023" y="1347537"/>
            <a:ext cx="1931728" cy="1694140"/>
          </a:xfrm>
          <a:prstGeom prst="triangle">
            <a:avLst/>
          </a:prstGeom>
          <a:noFill/>
          <a:ln w="44450">
            <a:solidFill>
              <a:srgbClr val="F27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907915" y="4429125"/>
            <a:ext cx="2376170" cy="398780"/>
          </a:xfrm>
          <a:prstGeom prst="rect">
            <a:avLst/>
          </a:prstGeom>
          <a:noFill/>
        </p:spPr>
        <p:txBody>
          <a:bodyPr wrap="square" rtlCol="0">
            <a:spAutoFit/>
          </a:bodyPr>
          <a:lstStyle/>
          <a:p>
            <a:pPr marL="342900" indent="-342900">
              <a:buFont typeface="Wingdings" panose="05000000000000000000" charset="0"/>
              <a:buChar char="Ø"/>
            </a:pPr>
            <a:r>
              <a:rPr lang="zh-CN" altLang="en-US" sz="20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ea"/>
              </a:rPr>
              <a:t>已经实现的功能</a:t>
            </a:r>
            <a:endParaRPr lang="zh-CN" altLang="en-US" sz="20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sym typeface="+mn-ea"/>
            </a:endParaRPr>
          </a:p>
        </p:txBody>
      </p:sp>
      <p:sp>
        <p:nvSpPr>
          <p:cNvPr id="17" name="文本框 16"/>
          <p:cNvSpPr txBox="1"/>
          <p:nvPr/>
        </p:nvSpPr>
        <p:spPr>
          <a:xfrm>
            <a:off x="4907915" y="4999990"/>
            <a:ext cx="2376170" cy="398780"/>
          </a:xfrm>
          <a:prstGeom prst="rect">
            <a:avLst/>
          </a:prstGeom>
          <a:noFill/>
        </p:spPr>
        <p:txBody>
          <a:bodyPr wrap="square" rtlCol="0">
            <a:spAutoFit/>
          </a:bodyPr>
          <a:lstStyle/>
          <a:p>
            <a:pPr marL="342900" indent="-342900">
              <a:buFont typeface="Wingdings" panose="05000000000000000000" charset="0"/>
              <a:buChar char="Ø"/>
            </a:pPr>
            <a:r>
              <a:rPr lang="zh-CN" altLang="en-US" sz="2000" dirty="0">
                <a:solidFill>
                  <a:schemeClr val="bg1"/>
                </a:solidFill>
                <a:latin typeface="Ink Free" panose="03080402000500000000" charset="0"/>
                <a:ea typeface="微软雅黑 Light" panose="020B0502040204020203" pitchFamily="34" charset="-122"/>
                <a:sym typeface="+mn-ea"/>
              </a:rPr>
              <a:t>预期功能</a:t>
            </a:r>
            <a:endParaRPr lang="zh-CN" altLang="en-US" sz="2000" dirty="0">
              <a:solidFill>
                <a:schemeClr val="bg1"/>
              </a:solidFill>
              <a:latin typeface="Ink Free" panose="03080402000500000000" charset="0"/>
              <a:ea typeface="微软雅黑 Light" panose="020B0502040204020203"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blinds(horizontal)">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已经实现的功能</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0" name="文本框 9"/>
          <p:cNvSpPr txBox="1"/>
          <p:nvPr/>
        </p:nvSpPr>
        <p:spPr>
          <a:xfrm>
            <a:off x="558165" y="1080770"/>
            <a:ext cx="5556885" cy="368300"/>
          </a:xfrm>
          <a:prstGeom prst="rect">
            <a:avLst/>
          </a:prstGeom>
          <a:noFill/>
        </p:spPr>
        <p:txBody>
          <a:bodyPr wrap="square" rtlCol="0">
            <a:spAutoFit/>
          </a:bodyPr>
          <a:lstStyle/>
          <a:p>
            <a:r>
              <a:rPr lang="en-US" dirty="0">
                <a:solidFill>
                  <a:schemeClr val="bg1"/>
                </a:solidFill>
                <a:latin typeface="楷体" panose="02010609060101010101" charset="-122"/>
                <a:ea typeface="楷体" panose="02010609060101010101" charset="-122"/>
                <a:sym typeface="+mn-ea"/>
              </a:rPr>
              <a:t>1.</a:t>
            </a:r>
            <a:r>
              <a:rPr lang="zh-CN" altLang="en-US" dirty="0">
                <a:solidFill>
                  <a:schemeClr val="bg1"/>
                </a:solidFill>
                <a:latin typeface="楷体" panose="02010609060101010101" charset="-122"/>
                <a:ea typeface="楷体" panose="02010609060101010101" charset="-122"/>
                <a:sym typeface="+mn-ea"/>
              </a:rPr>
              <a:t>以</a:t>
            </a:r>
            <a:r>
              <a:rPr lang="en-US" altLang="zh-CN" dirty="0">
                <a:solidFill>
                  <a:schemeClr val="bg1"/>
                </a:solidFill>
                <a:latin typeface="楷体" panose="02010609060101010101" charset="-122"/>
                <a:ea typeface="楷体" panose="02010609060101010101" charset="-122"/>
                <a:sym typeface="+mn-ea"/>
              </a:rPr>
              <a:t>3D</a:t>
            </a:r>
            <a:r>
              <a:rPr lang="zh-CN" altLang="en-US" dirty="0">
                <a:solidFill>
                  <a:schemeClr val="bg1"/>
                </a:solidFill>
                <a:latin typeface="楷体" panose="02010609060101010101" charset="-122"/>
                <a:ea typeface="楷体" panose="02010609060101010101" charset="-122"/>
                <a:sym typeface="+mn-ea"/>
              </a:rPr>
              <a:t>模型的形式还原西安科技大学图书馆</a:t>
            </a:r>
            <a:endParaRPr lang="en-US" altLang="zh-CN" dirty="0">
              <a:solidFill>
                <a:schemeClr val="bg1"/>
              </a:solidFill>
              <a:latin typeface="楷体" panose="02010609060101010101" charset="-122"/>
              <a:ea typeface="楷体" panose="02010609060101010101" charset="-122"/>
              <a:sym typeface="+mn-ea"/>
            </a:endParaRPr>
          </a:p>
        </p:txBody>
      </p:sp>
      <p:pic>
        <p:nvPicPr>
          <p:cNvPr id="2" name="图片 1" descr="VCDI]DI{9XTUE2_M%JC4`48"/>
          <p:cNvPicPr>
            <a:picLocks noChangeAspect="1"/>
          </p:cNvPicPr>
          <p:nvPr/>
        </p:nvPicPr>
        <p:blipFill>
          <a:blip r:embed="rId1"/>
          <a:stretch>
            <a:fillRect/>
          </a:stretch>
        </p:blipFill>
        <p:spPr>
          <a:xfrm>
            <a:off x="558165" y="1449070"/>
            <a:ext cx="9954260" cy="53193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已经实现的功能</a:t>
            </a:r>
            <a:endParaRPr lang="zh-CN" altLang="en-US" sz="2400" dirty="0">
              <a:solidFill>
                <a:schemeClr val="bg1"/>
              </a:solidFill>
              <a:latin typeface="Ink Free" panose="03080402000500000000" charset="0"/>
              <a:ea typeface="微软雅黑 Light" panose="020B0502040204020203" pitchFamily="34" charset="-122"/>
            </a:endParaRPr>
          </a:p>
        </p:txBody>
      </p:sp>
      <p:sp>
        <p:nvSpPr>
          <p:cNvPr id="10" name="文本框 9"/>
          <p:cNvSpPr txBox="1"/>
          <p:nvPr/>
        </p:nvSpPr>
        <p:spPr>
          <a:xfrm>
            <a:off x="558165" y="1080770"/>
            <a:ext cx="5556885" cy="368300"/>
          </a:xfrm>
          <a:prstGeom prst="rect">
            <a:avLst/>
          </a:prstGeom>
          <a:noFill/>
        </p:spPr>
        <p:txBody>
          <a:bodyPr wrap="square" rtlCol="0">
            <a:spAutoFit/>
          </a:bodyPr>
          <a:lstStyle/>
          <a:p>
            <a:r>
              <a:rPr lang="en-US" dirty="0">
                <a:solidFill>
                  <a:schemeClr val="bg1"/>
                </a:solidFill>
                <a:latin typeface="楷体" panose="02010609060101010101" charset="-122"/>
                <a:ea typeface="楷体" panose="02010609060101010101" charset="-122"/>
                <a:sym typeface="+mn-ea"/>
              </a:rPr>
              <a:t>2.</a:t>
            </a:r>
            <a:r>
              <a:rPr lang="zh-CN" altLang="en-US" dirty="0">
                <a:solidFill>
                  <a:schemeClr val="bg1"/>
                </a:solidFill>
                <a:latin typeface="楷体" panose="02010609060101010101" charset="-122"/>
                <a:ea typeface="楷体" panose="02010609060101010101" charset="-122"/>
                <a:sym typeface="+mn-ea"/>
              </a:rPr>
              <a:t>模拟出</a:t>
            </a:r>
            <a:r>
              <a:rPr dirty="0">
                <a:solidFill>
                  <a:schemeClr val="bg1"/>
                </a:solidFill>
                <a:latin typeface="楷体" panose="02010609060101010101" charset="-122"/>
                <a:ea typeface="楷体" panose="02010609060101010101" charset="-122"/>
                <a:sym typeface="+mn-ea"/>
              </a:rPr>
              <a:t>火源在火场的扩散效果和烟雾扩散效果</a:t>
            </a:r>
            <a:endParaRPr dirty="0">
              <a:solidFill>
                <a:schemeClr val="bg1"/>
              </a:solidFill>
              <a:latin typeface="楷体" panose="02010609060101010101" charset="-122"/>
              <a:ea typeface="楷体" panose="02010609060101010101" charset="-122"/>
              <a:sym typeface="+mn-ea"/>
            </a:endParaRPr>
          </a:p>
        </p:txBody>
      </p:sp>
      <p:pic>
        <p:nvPicPr>
          <p:cNvPr id="5" name="图片 4"/>
          <p:cNvPicPr>
            <a:picLocks noChangeAspect="1"/>
          </p:cNvPicPr>
          <p:nvPr/>
        </p:nvPicPr>
        <p:blipFill>
          <a:blip r:embed="rId1"/>
          <a:stretch>
            <a:fillRect/>
          </a:stretch>
        </p:blipFill>
        <p:spPr>
          <a:xfrm>
            <a:off x="656590" y="1449070"/>
            <a:ext cx="9775190" cy="5336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4345" y="492125"/>
            <a:ext cx="2933700"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dirty="0">
                <a:solidFill>
                  <a:schemeClr val="bg1"/>
                </a:solidFill>
                <a:latin typeface="Ink Free" panose="03080402000500000000" charset="0"/>
                <a:ea typeface="微软雅黑 Light" panose="020B0502040204020203" pitchFamily="34" charset="-122"/>
              </a:rPr>
              <a:t>已经实现的功能</a:t>
            </a:r>
            <a:endParaRPr lang="zh-CN" altLang="en-US" sz="2400" dirty="0">
              <a:solidFill>
                <a:schemeClr val="bg1"/>
              </a:solidFill>
              <a:latin typeface="Ink Free" panose="03080402000500000000" charset="0"/>
              <a:ea typeface="微软雅黑 Light" panose="020B0502040204020203" pitchFamily="34" charset="-122"/>
            </a:endParaRPr>
          </a:p>
        </p:txBody>
      </p:sp>
      <p:pic>
        <p:nvPicPr>
          <p:cNvPr id="3" name="图片 2"/>
          <p:cNvPicPr>
            <a:picLocks noChangeAspect="1"/>
          </p:cNvPicPr>
          <p:nvPr/>
        </p:nvPicPr>
        <p:blipFill>
          <a:blip r:embed="rId1"/>
          <a:stretch>
            <a:fillRect/>
          </a:stretch>
        </p:blipFill>
        <p:spPr>
          <a:xfrm>
            <a:off x="558165" y="1035050"/>
            <a:ext cx="10246995" cy="576516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0645,&quot;width&quot;:11028}"/>
</p:tagLst>
</file>

<file path=ppt/tags/tag2.xml><?xml version="1.0" encoding="utf-8"?>
<p:tagLst xmlns:p="http://schemas.openxmlformats.org/presentationml/2006/main">
  <p:tag name="ISLIDE.ICON" val="#400920;"/>
</p:tagLst>
</file>

<file path=ppt/tags/tag3.xml><?xml version="1.0" encoding="utf-8"?>
<p:tagLst xmlns:p="http://schemas.openxmlformats.org/presentationml/2006/main">
  <p:tag name="ISLIDE.ICON" val="#400920;"/>
</p:tagLst>
</file>

<file path=ppt/tags/tag4.xml><?xml version="1.0" encoding="utf-8"?>
<p:tagLst xmlns:p="http://schemas.openxmlformats.org/presentationml/2006/main">
  <p:tag name="KSO_WM_UNIT_PLACING_PICTURE_USER_VIEWPORT" val="{&quot;height&quot;:5576,&quot;width&quot;:9912}"/>
</p:tagLst>
</file>

<file path=ppt/tags/tag5.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21922207561_1_1"/>
</p:tagLst>
</file>

<file path=ppt/tags/tag6.xml><?xml version="1.0" encoding="utf-8"?>
<p:tagLst xmlns:p="http://schemas.openxmlformats.org/presentationml/2006/main">
  <p:tag name="KSO_WM_UNIT_PLACING_PICTURE_USER_VIEWPORT" val="{&quot;height&quot;:11295,&quot;width&quot;:187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3367</Words>
  <Application>WPS 演示</Application>
  <PresentationFormat>宽屏</PresentationFormat>
  <Paragraphs>230</Paragraphs>
  <Slides>35</Slides>
  <Notes>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Arial</vt:lpstr>
      <vt:lpstr>宋体</vt:lpstr>
      <vt:lpstr>Wingdings</vt:lpstr>
      <vt:lpstr>微软雅黑</vt:lpstr>
      <vt:lpstr>楷体</vt:lpstr>
      <vt:lpstr>Wingdings</vt:lpstr>
      <vt:lpstr>Ink Free</vt:lpstr>
      <vt:lpstr>微软雅黑 Light</vt:lpstr>
      <vt:lpstr>等线</vt:lpstr>
      <vt:lpstr>Agency FB</vt:lpstr>
      <vt:lpstr>Times New Roman</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琉觅</dc:creator>
  <cp:lastModifiedBy>ペ拉莫斯金菲士</cp:lastModifiedBy>
  <cp:revision>157</cp:revision>
  <dcterms:created xsi:type="dcterms:W3CDTF">2020-06-11T06:26:00Z</dcterms:created>
  <dcterms:modified xsi:type="dcterms:W3CDTF">2021-05-29T23:52:28Z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A7092B4B1FBF4CC19C80E68CCAE5B097</vt:lpwstr>
  </property>
</Properties>
</file>